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4630400" cy="8229600"/>
  <p:notesSz cx="8229600" cy="14630400"/>
  <p:embeddedFontLst>
    <p:embeddedFont>
      <p:font typeface="Crimson Pro" panose="020B0604020202020204" charset="0"/>
      <p:regular r:id="rId19"/>
      <p:bold r:id="rId20"/>
      <p:italic r:id="rId21"/>
      <p:boldItalic r:id="rId22"/>
    </p:embeddedFont>
    <p:embeddedFont>
      <p:font typeface="Heebo" pitchFamily="2" charset="-79"/>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60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t>‹#›</a:t>
            </a:fld>
            <a:endParaRPr sz="1200" b="0" i="0" u="none" strike="noStrike" cap="non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 name="Google Shape;5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 name="Google Shape;5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39f60d87908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6" name="Google Shape;236;g39f60d87908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"The Goldilocks bug was severe, but it wasn't the only issue. A comprehensive security audit revealed over 10 severe vulnerabilities. This really highlights the inherent complexity and risk in deploying zero-knowledge solutions.</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Other major flaws included:</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US" sz="1100" b="1">
                <a:latin typeface="Arial"/>
                <a:ea typeface="Arial"/>
                <a:cs typeface="Arial"/>
                <a:sym typeface="Arial"/>
              </a:rPr>
              <a:t>Commitment Flaws:</a:t>
            </a:r>
            <a:r>
              <a:rPr lang="en-US" sz="1100">
                <a:latin typeface="Arial"/>
                <a:ea typeface="Arial"/>
                <a:cs typeface="Arial"/>
                <a:sym typeface="Arial"/>
              </a:rPr>
              <a:t> There were issues in the cryptographic commitment schemes that could lead to proof manipulation or forgery.</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b="1">
                <a:latin typeface="Arial"/>
                <a:ea typeface="Arial"/>
                <a:cs typeface="Arial"/>
                <a:sym typeface="Arial"/>
              </a:rPr>
              <a:t>Bridge Contract Logic Bugs:</a:t>
            </a:r>
            <a:r>
              <a:rPr lang="en-US" sz="1100">
                <a:latin typeface="Arial"/>
                <a:ea typeface="Arial"/>
                <a:cs typeface="Arial"/>
                <a:sym typeface="Arial"/>
              </a:rPr>
              <a:t> These were critical errors in the bridge logic, which could potentially allow unauthorized fund withdrawals or asset freezing.</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b="1">
                <a:latin typeface="Arial"/>
                <a:ea typeface="Arial"/>
                <a:cs typeface="Arial"/>
                <a:sym typeface="Arial"/>
              </a:rPr>
              <a:t>Reentrancy and Overflows:</a:t>
            </a:r>
            <a:r>
              <a:rPr lang="en-US" sz="1100">
                <a:latin typeface="Arial"/>
                <a:ea typeface="Arial"/>
                <a:cs typeface="Arial"/>
                <a:sym typeface="Arial"/>
              </a:rPr>
              <a:t> The audit also found traditional smart contract vulnerabilities, like reentrancy attacks and integer overflow/underflow risks, within key components.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b="1">
                <a:latin typeface="Arial"/>
                <a:ea typeface="Arial"/>
                <a:cs typeface="Arial"/>
                <a:sym typeface="Arial"/>
              </a:rPr>
              <a:t>And Insufficient Randomisation:</a:t>
            </a:r>
            <a:r>
              <a:rPr lang="en-US" sz="1100">
                <a:latin typeface="Arial"/>
                <a:ea typeface="Arial"/>
                <a:cs typeface="Arial"/>
                <a:sym typeface="Arial"/>
              </a:rPr>
              <a:t> A lack of robust randomization in the Prover component was found, which weakens the security of the proof generation process.</a:t>
            </a:r>
            <a:endParaRPr sz="1100">
              <a:latin typeface="Arial"/>
              <a:ea typeface="Arial"/>
              <a:cs typeface="Arial"/>
              <a:sym typeface="Arial"/>
            </a:endParaRPr>
          </a:p>
          <a:p>
            <a:pPr marL="0" lvl="0" indent="0" algn="l" rtl="0">
              <a:spcBef>
                <a:spcPts val="120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These findings showed that even with top-tier cryptography, implementing it securely in a blockchain system is extremely complex.</a:t>
            </a:r>
            <a:endParaRPr/>
          </a:p>
          <a:p>
            <a:pPr marL="0" lvl="0" indent="0" algn="l" rtl="0">
              <a:spcBef>
                <a:spcPts val="0"/>
              </a:spcBef>
              <a:spcAft>
                <a:spcPts val="0"/>
              </a:spcAft>
              <a:buNone/>
            </a:pPr>
            <a:endParaRPr/>
          </a:p>
        </p:txBody>
      </p:sp>
      <p:sp>
        <p:nvSpPr>
          <p:cNvPr id="237" name="Google Shape;237;g39f60d87908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39f60d87908_0_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9" name="Google Shape;259;g39f60d87908_0_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The Polygon team responded immediately.</a:t>
            </a:r>
            <a:endParaRPr/>
          </a:p>
          <a:p>
            <a:pPr marL="0" lvl="0" indent="0" algn="l" rtl="0">
              <a:spcBef>
                <a:spcPts val="0"/>
              </a:spcBef>
              <a:spcAft>
                <a:spcPts val="0"/>
              </a:spcAft>
              <a:buClr>
                <a:schemeClr val="dk1"/>
              </a:buClr>
              <a:buSzPts val="1100"/>
              <a:buFont typeface="Arial"/>
              <a:buNone/>
            </a:pPr>
            <a:r>
              <a:rPr lang="en-US"/>
              <a:t>The vulnerabilities were first reported in September 2023, and within days, internal patches were underway.</a:t>
            </a:r>
            <a:endParaRPr/>
          </a:p>
          <a:p>
            <a:pPr marL="0" lvl="0" indent="0" algn="l" rtl="0">
              <a:spcBef>
                <a:spcPts val="0"/>
              </a:spcBef>
              <a:spcAft>
                <a:spcPts val="0"/>
              </a:spcAft>
              <a:buClr>
                <a:schemeClr val="dk1"/>
              </a:buClr>
              <a:buSzPts val="1100"/>
              <a:buFont typeface="Arial"/>
              <a:buNone/>
            </a:pPr>
            <a:r>
              <a:rPr lang="en-US"/>
              <a:t>They implemented strict input validation, switched to 128-bit arithmetic, and introduced formal verification — a mathematical process to ensure that every constraint behaves correctly.</a:t>
            </a:r>
            <a:endParaRPr/>
          </a:p>
          <a:p>
            <a:pPr marL="0" lvl="0" indent="0" algn="l" rtl="0">
              <a:spcBef>
                <a:spcPts val="0"/>
              </a:spcBef>
              <a:spcAft>
                <a:spcPts val="0"/>
              </a:spcAft>
              <a:buClr>
                <a:schemeClr val="dk1"/>
              </a:buClr>
              <a:buSzPts val="1100"/>
              <a:buFont typeface="Arial"/>
              <a:buNone/>
            </a:pPr>
            <a:r>
              <a:rPr lang="en-US"/>
              <a:t>Over the next four months, independent security teams, including Spearbit, audited all fixes thoroughly.</a:t>
            </a:r>
            <a:endParaRPr/>
          </a:p>
          <a:p>
            <a:pPr marL="0" lvl="0" indent="0" algn="l" rtl="0">
              <a:spcBef>
                <a:spcPts val="0"/>
              </a:spcBef>
              <a:spcAft>
                <a:spcPts val="0"/>
              </a:spcAft>
              <a:buClr>
                <a:schemeClr val="dk1"/>
              </a:buClr>
              <a:buSzPts val="1100"/>
              <a:buFont typeface="Arial"/>
              <a:buNone/>
            </a:pPr>
            <a:r>
              <a:rPr lang="en-US"/>
              <a:t>The final rollout was staged carefully to ensure no disruption, and most importantly — no user funds were lost.</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Finally, my frnd will share the broader lessons this incident taught the blockchain community.</a:t>
            </a:r>
            <a:endParaRPr/>
          </a:p>
        </p:txBody>
      </p:sp>
      <p:sp>
        <p:nvSpPr>
          <p:cNvPr id="260" name="Google Shape;260;g39f60d87908_0_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39f60d87908_0_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2" name="Google Shape;292;g39f60d87908_0_5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3" name="Google Shape;293;g39f60d87908_0_5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39f60d87908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6" name="Google Shape;316;g39f60d87908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7" name="Google Shape;317;g39f60d87908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39f60d87908_0_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8" name="Google Shape;338;g39f60d87908_0_9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9" name="Google Shape;339;g39f60d87908_0_9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39f60d87908_0_1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2" name="Google Shape;352;g39f60d87908_0_10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3" name="Google Shape;353;g39f60d87908_0_10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39f60d87908_0_1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6" name="Google Shape;376;g39f60d87908_0_12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7" name="Google Shape;377;g39f60d87908_0_12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 name="Google Shape;67;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 name="Google Shape;82;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 name="Google Shape;172;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5" name="Google Shape;195;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This slide outlines the proof-of-concept attack scenario. An attacker could leverage the Goldilocks field vulnerability to execute a catastrophic, malicious state change.</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It would happen in these steps:</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b="1">
                <a:latin typeface="Arial"/>
                <a:ea typeface="Arial"/>
                <a:cs typeface="Arial"/>
                <a:sym typeface="Arial"/>
              </a:rPr>
              <a:t>First, they Craft an Invalid State.</a:t>
            </a:r>
            <a:r>
              <a:rPr lang="en-US" sz="1100">
                <a:latin typeface="Arial"/>
                <a:ea typeface="Arial"/>
                <a:cs typeface="Arial"/>
                <a:sym typeface="Arial"/>
              </a:rPr>
              <a:t> The attacker creates a transaction that arbitrarily sets the Layer 2 state. For example, giving themselves all L2 assets or submitting a fake withdrawal request.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b="1">
                <a:latin typeface="Arial"/>
                <a:ea typeface="Arial"/>
                <a:cs typeface="Arial"/>
                <a:sym typeface="Arial"/>
              </a:rPr>
              <a:t>Next, they Forge the ZK Proof.</a:t>
            </a:r>
            <a:r>
              <a:rPr lang="en-US" sz="1100">
                <a:latin typeface="Arial"/>
                <a:ea typeface="Arial"/>
                <a:cs typeface="Arial"/>
                <a:sym typeface="Arial"/>
              </a:rPr>
              <a:t> This is the core of the attack. The attacker exploits the overflow bug to craft a cryptographic ZK proof. This proof successfully passes verification, even though it's based on a completely fraudulent state transition.</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b="1">
                <a:latin typeface="Arial"/>
                <a:ea typeface="Arial"/>
                <a:cs typeface="Arial"/>
                <a:sym typeface="Arial"/>
              </a:rPr>
              <a:t>Then, comes Submission and Acceptance.</a:t>
            </a:r>
            <a:r>
              <a:rPr lang="en-US" sz="1100">
                <a:latin typeface="Arial"/>
                <a:ea typeface="Arial"/>
                <a:cs typeface="Arial"/>
                <a:sym typeface="Arial"/>
              </a:rPr>
              <a:t> The forged proof is submitted by the aggregator to the Ethereum Bridge contract.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b="1">
                <a:latin typeface="Arial"/>
                <a:ea typeface="Arial"/>
                <a:cs typeface="Arial"/>
                <a:sym typeface="Arial"/>
              </a:rPr>
              <a:t>The result is an Arbitrary State Change.</a:t>
            </a:r>
            <a:r>
              <a:rPr lang="en-US" sz="1100">
                <a:latin typeface="Arial"/>
                <a:ea typeface="Arial"/>
                <a:cs typeface="Arial"/>
                <a:sym typeface="Arial"/>
              </a:rPr>
              <a:t> Because the proof appears mathematically sound to the verifier, the L1 contract accepts the malicious state. This would allow the attacker to drain all assets or corrupt the entire L2 chain."</a:t>
            </a:r>
            <a:endParaRPr/>
          </a:p>
        </p:txBody>
      </p:sp>
      <p:sp>
        <p:nvSpPr>
          <p:cNvPr id="217" name="Google Shape;217;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lide 1 master">
  <p:cSld name="Slide 1 master">
    <p:bg>
      <p:bgPr>
        <a:solidFill>
          <a:srgbClr val="000000"/>
        </a:solidFill>
        <a:effectLst/>
      </p:bgPr>
    </p:bg>
    <p:spTree>
      <p:nvGrpSpPr>
        <p:cNvPr id="1"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F0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Google Shape;13;p2"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lide 10 master">
  <p:cSld name="Slide 10 master">
    <p:bg>
      <p:bgPr>
        <a:solidFill>
          <a:srgbClr val="000000"/>
        </a:solidFill>
        <a:effectLst/>
      </p:bgPr>
    </p:bg>
    <p:spTree>
      <p:nvGrpSpPr>
        <p:cNvPr id="1" name="Shape 46"/>
        <p:cNvGrpSpPr/>
        <p:nvPr/>
      </p:nvGrpSpPr>
      <p:grpSpPr>
        <a:xfrm>
          <a:off x="0" y="0"/>
          <a:ext cx="0" cy="0"/>
          <a:chOff x="0" y="0"/>
          <a:chExt cx="0" cy="0"/>
        </a:xfrm>
      </p:grpSpPr>
      <p:sp>
        <p:nvSpPr>
          <p:cNvPr id="47" name="Google Shape;47;p11"/>
          <p:cNvSpPr/>
          <p:nvPr/>
        </p:nvSpPr>
        <p:spPr>
          <a:xfrm>
            <a:off x="0" y="0"/>
            <a:ext cx="14630400" cy="8229600"/>
          </a:xfrm>
          <a:prstGeom prst="rect">
            <a:avLst/>
          </a:prstGeom>
          <a:solidFill>
            <a:srgbClr val="F0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1"/>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 name="Google Shape;49;p11"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lide 2 master">
  <p:cSld name="Slide 2 master">
    <p:bg>
      <p:bgPr>
        <a:solidFill>
          <a:srgbClr val="000000"/>
        </a:solidFill>
        <a:effectLst/>
      </p:bgPr>
    </p:bg>
    <p:spTree>
      <p:nvGrpSpPr>
        <p:cNvPr id="1" name="Shape 14"/>
        <p:cNvGrpSpPr/>
        <p:nvPr/>
      </p:nvGrpSpPr>
      <p:grpSpPr>
        <a:xfrm>
          <a:off x="0" y="0"/>
          <a:ext cx="0" cy="0"/>
          <a:chOff x="0" y="0"/>
          <a:chExt cx="0" cy="0"/>
        </a:xfrm>
      </p:grpSpPr>
      <p:sp>
        <p:nvSpPr>
          <p:cNvPr id="15" name="Google Shape;15;p3"/>
          <p:cNvSpPr/>
          <p:nvPr/>
        </p:nvSpPr>
        <p:spPr>
          <a:xfrm>
            <a:off x="0" y="0"/>
            <a:ext cx="14630400" cy="8229600"/>
          </a:xfrm>
          <a:prstGeom prst="rect">
            <a:avLst/>
          </a:prstGeom>
          <a:solidFill>
            <a:srgbClr val="F0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 name="Google Shape;17;p3"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lide 3 master">
  <p:cSld name="Slide 3 master">
    <p:bg>
      <p:bgPr>
        <a:solidFill>
          <a:srgbClr val="000000"/>
        </a:solidFill>
        <a:effectLst/>
      </p:bgPr>
    </p:bg>
    <p:spTree>
      <p:nvGrpSpPr>
        <p:cNvPr id="1" name="Shape 18"/>
        <p:cNvGrpSpPr/>
        <p:nvPr/>
      </p:nvGrpSpPr>
      <p:grpSpPr>
        <a:xfrm>
          <a:off x="0" y="0"/>
          <a:ext cx="0" cy="0"/>
          <a:chOff x="0" y="0"/>
          <a:chExt cx="0" cy="0"/>
        </a:xfrm>
      </p:grpSpPr>
      <p:sp>
        <p:nvSpPr>
          <p:cNvPr id="19" name="Google Shape;19;p4"/>
          <p:cNvSpPr/>
          <p:nvPr/>
        </p:nvSpPr>
        <p:spPr>
          <a:xfrm>
            <a:off x="0" y="0"/>
            <a:ext cx="14630400" cy="8229600"/>
          </a:xfrm>
          <a:prstGeom prst="rect">
            <a:avLst/>
          </a:prstGeom>
          <a:solidFill>
            <a:srgbClr val="F0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Google Shape;21;p4"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lide 4 master">
  <p:cSld name="Slide 4 master">
    <p:bg>
      <p:bgPr>
        <a:solidFill>
          <a:srgbClr val="000000"/>
        </a:solidFill>
        <a:effectLst/>
      </p:bgPr>
    </p:bg>
    <p:spTree>
      <p:nvGrpSpPr>
        <p:cNvPr id="1" name="Shape 22"/>
        <p:cNvGrpSpPr/>
        <p:nvPr/>
      </p:nvGrpSpPr>
      <p:grpSpPr>
        <a:xfrm>
          <a:off x="0" y="0"/>
          <a:ext cx="0" cy="0"/>
          <a:chOff x="0" y="0"/>
          <a:chExt cx="0" cy="0"/>
        </a:xfrm>
      </p:grpSpPr>
      <p:sp>
        <p:nvSpPr>
          <p:cNvPr id="23" name="Google Shape;23;p5"/>
          <p:cNvSpPr/>
          <p:nvPr/>
        </p:nvSpPr>
        <p:spPr>
          <a:xfrm>
            <a:off x="0" y="0"/>
            <a:ext cx="14630400" cy="8229600"/>
          </a:xfrm>
          <a:prstGeom prst="rect">
            <a:avLst/>
          </a:prstGeom>
          <a:solidFill>
            <a:srgbClr val="F0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 name="Google Shape;25;p5"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lide 5 master">
  <p:cSld name="Slide 5 master">
    <p:bg>
      <p:bgPr>
        <a:solidFill>
          <a:srgbClr val="000000"/>
        </a:solidFill>
        <a:effectLst/>
      </p:bgPr>
    </p:bg>
    <p:spTree>
      <p:nvGrpSpPr>
        <p:cNvPr id="1" name="Shape 26"/>
        <p:cNvGrpSpPr/>
        <p:nvPr/>
      </p:nvGrpSpPr>
      <p:grpSpPr>
        <a:xfrm>
          <a:off x="0" y="0"/>
          <a:ext cx="0" cy="0"/>
          <a:chOff x="0" y="0"/>
          <a:chExt cx="0" cy="0"/>
        </a:xfrm>
      </p:grpSpPr>
      <p:sp>
        <p:nvSpPr>
          <p:cNvPr id="27" name="Google Shape;27;p6"/>
          <p:cNvSpPr/>
          <p:nvPr/>
        </p:nvSpPr>
        <p:spPr>
          <a:xfrm>
            <a:off x="0" y="0"/>
            <a:ext cx="14630400" cy="8229600"/>
          </a:xfrm>
          <a:prstGeom prst="rect">
            <a:avLst/>
          </a:prstGeom>
          <a:solidFill>
            <a:srgbClr val="F0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6"/>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 name="Google Shape;29;p6"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lide 6 master">
  <p:cSld name="Slide 6 master">
    <p:bg>
      <p:bgPr>
        <a:solidFill>
          <a:srgbClr val="000000"/>
        </a:solidFill>
        <a:effectLst/>
      </p:bgPr>
    </p:bg>
    <p:spTree>
      <p:nvGrpSpPr>
        <p:cNvPr id="1" name="Shape 30"/>
        <p:cNvGrpSpPr/>
        <p:nvPr/>
      </p:nvGrpSpPr>
      <p:grpSpPr>
        <a:xfrm>
          <a:off x="0" y="0"/>
          <a:ext cx="0" cy="0"/>
          <a:chOff x="0" y="0"/>
          <a:chExt cx="0" cy="0"/>
        </a:xfrm>
      </p:grpSpPr>
      <p:sp>
        <p:nvSpPr>
          <p:cNvPr id="31" name="Google Shape;31;p7"/>
          <p:cNvSpPr/>
          <p:nvPr/>
        </p:nvSpPr>
        <p:spPr>
          <a:xfrm>
            <a:off x="0" y="0"/>
            <a:ext cx="14630400" cy="8229600"/>
          </a:xfrm>
          <a:prstGeom prst="rect">
            <a:avLst/>
          </a:prstGeom>
          <a:solidFill>
            <a:srgbClr val="F0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7"/>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 name="Google Shape;33;p7"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lide 7 master">
  <p:cSld name="Slide 7 master">
    <p:bg>
      <p:bgPr>
        <a:solidFill>
          <a:srgbClr val="000000"/>
        </a:solidFill>
        <a:effectLst/>
      </p:bgPr>
    </p:bg>
    <p:spTree>
      <p:nvGrpSpPr>
        <p:cNvPr id="1" name="Shape 34"/>
        <p:cNvGrpSpPr/>
        <p:nvPr/>
      </p:nvGrpSpPr>
      <p:grpSpPr>
        <a:xfrm>
          <a:off x="0" y="0"/>
          <a:ext cx="0" cy="0"/>
          <a:chOff x="0" y="0"/>
          <a:chExt cx="0" cy="0"/>
        </a:xfrm>
      </p:grpSpPr>
      <p:sp>
        <p:nvSpPr>
          <p:cNvPr id="35" name="Google Shape;35;p8"/>
          <p:cNvSpPr/>
          <p:nvPr/>
        </p:nvSpPr>
        <p:spPr>
          <a:xfrm>
            <a:off x="0" y="0"/>
            <a:ext cx="14630400" cy="8229600"/>
          </a:xfrm>
          <a:prstGeom prst="rect">
            <a:avLst/>
          </a:prstGeom>
          <a:solidFill>
            <a:srgbClr val="F0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8"/>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 name="Google Shape;37;p8"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lide 8 master">
  <p:cSld name="Slide 8 master">
    <p:bg>
      <p:bgPr>
        <a:solidFill>
          <a:srgbClr val="000000"/>
        </a:solidFill>
        <a:effectLst/>
      </p:bgPr>
    </p:bg>
    <p:spTree>
      <p:nvGrpSpPr>
        <p:cNvPr id="1" name="Shape 38"/>
        <p:cNvGrpSpPr/>
        <p:nvPr/>
      </p:nvGrpSpPr>
      <p:grpSpPr>
        <a:xfrm>
          <a:off x="0" y="0"/>
          <a:ext cx="0" cy="0"/>
          <a:chOff x="0" y="0"/>
          <a:chExt cx="0" cy="0"/>
        </a:xfrm>
      </p:grpSpPr>
      <p:sp>
        <p:nvSpPr>
          <p:cNvPr id="39" name="Google Shape;39;p9"/>
          <p:cNvSpPr/>
          <p:nvPr/>
        </p:nvSpPr>
        <p:spPr>
          <a:xfrm>
            <a:off x="0" y="0"/>
            <a:ext cx="14630400" cy="8229600"/>
          </a:xfrm>
          <a:prstGeom prst="rect">
            <a:avLst/>
          </a:prstGeom>
          <a:solidFill>
            <a:srgbClr val="F0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9"/>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Google Shape;41;p9"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lide 9 master">
  <p:cSld name="Slide 9 master">
    <p:bg>
      <p:bgPr>
        <a:solidFill>
          <a:srgbClr val="000000"/>
        </a:solidFill>
        <a:effectLst/>
      </p:bgPr>
    </p:bg>
    <p:spTree>
      <p:nvGrpSpPr>
        <p:cNvPr id="1" name="Shape 42"/>
        <p:cNvGrpSpPr/>
        <p:nvPr/>
      </p:nvGrpSpPr>
      <p:grpSpPr>
        <a:xfrm>
          <a:off x="0" y="0"/>
          <a:ext cx="0" cy="0"/>
          <a:chOff x="0" y="0"/>
          <a:chExt cx="0" cy="0"/>
        </a:xfrm>
      </p:grpSpPr>
      <p:sp>
        <p:nvSpPr>
          <p:cNvPr id="43" name="Google Shape;43;p10"/>
          <p:cNvSpPr/>
          <p:nvPr/>
        </p:nvSpPr>
        <p:spPr>
          <a:xfrm>
            <a:off x="0" y="0"/>
            <a:ext cx="14630400" cy="8229600"/>
          </a:xfrm>
          <a:prstGeom prst="rect">
            <a:avLst/>
          </a:prstGeom>
          <a:solidFill>
            <a:srgbClr val="F0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0"/>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5" name="Google Shape;45;p10"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30.png"/><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hyperlink" Target="https://blog.verichains.io" TargetMode="External"/><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hyperlink" Target="https://polygon.technology/blog"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3" descr="preencoded.png"/>
          <p:cNvPicPr preferRelativeResize="0"/>
          <p:nvPr/>
        </p:nvPicPr>
        <p:blipFill rotWithShape="1">
          <a:blip r:embed="rId3">
            <a:alphaModFix/>
          </a:blip>
          <a:srcRect/>
          <a:stretch/>
        </p:blipFill>
        <p:spPr>
          <a:xfrm>
            <a:off x="0" y="0"/>
            <a:ext cx="5486400" cy="8229600"/>
          </a:xfrm>
          <a:prstGeom prst="rect">
            <a:avLst/>
          </a:prstGeom>
          <a:noFill/>
          <a:ln>
            <a:noFill/>
          </a:ln>
        </p:spPr>
      </p:pic>
      <p:sp>
        <p:nvSpPr>
          <p:cNvPr id="57" name="Google Shape;57;p13"/>
          <p:cNvSpPr/>
          <p:nvPr/>
        </p:nvSpPr>
        <p:spPr>
          <a:xfrm>
            <a:off x="6280190" y="1292610"/>
            <a:ext cx="7556400" cy="1417500"/>
          </a:xfrm>
          <a:prstGeom prst="rect">
            <a:avLst/>
          </a:prstGeom>
          <a:noFill/>
          <a:ln>
            <a:noFill/>
          </a:ln>
        </p:spPr>
        <p:txBody>
          <a:bodyPr spcFirstLastPara="1" wrap="square" lIns="0" tIns="0" rIns="0" bIns="0" anchor="t" anchorCtr="0">
            <a:noAutofit/>
          </a:bodyPr>
          <a:lstStyle/>
          <a:p>
            <a:pPr marL="0" lvl="0" indent="0" algn="l" rtl="0">
              <a:lnSpc>
                <a:spcPct val="124719"/>
              </a:lnSpc>
              <a:spcBef>
                <a:spcPts val="0"/>
              </a:spcBef>
              <a:spcAft>
                <a:spcPts val="0"/>
              </a:spcAft>
              <a:buClr>
                <a:srgbClr val="152D47"/>
              </a:buClr>
              <a:buSzPts val="4450"/>
              <a:buFont typeface="Crimson Pro"/>
              <a:buNone/>
            </a:pPr>
            <a:r>
              <a:rPr lang="en-US" sz="4450">
                <a:solidFill>
                  <a:srgbClr val="152D47"/>
                </a:solidFill>
                <a:latin typeface="Crimson Pro"/>
                <a:ea typeface="Crimson Pro"/>
                <a:cs typeface="Crimson Pro"/>
                <a:sym typeface="Crimson Pro"/>
              </a:rPr>
              <a:t>Polygon zkEVM: Proof Forgery Attack Case Study</a:t>
            </a:r>
            <a:endParaRPr sz="4450">
              <a:solidFill>
                <a:schemeClr val="dk1"/>
              </a:solidFill>
            </a:endParaRPr>
          </a:p>
          <a:p>
            <a:pPr marL="0" marR="0" lvl="0" indent="0" algn="l" rtl="0">
              <a:lnSpc>
                <a:spcPct val="124719"/>
              </a:lnSpc>
              <a:spcBef>
                <a:spcPts val="0"/>
              </a:spcBef>
              <a:spcAft>
                <a:spcPts val="0"/>
              </a:spcAft>
              <a:buClr>
                <a:srgbClr val="152D47"/>
              </a:buClr>
              <a:buSzPts val="4450"/>
              <a:buFont typeface="Crimson Pro"/>
              <a:buNone/>
            </a:pPr>
            <a:endParaRPr sz="4450">
              <a:solidFill>
                <a:srgbClr val="152D47"/>
              </a:solidFill>
              <a:latin typeface="Crimson Pro"/>
              <a:ea typeface="Crimson Pro"/>
              <a:cs typeface="Crimson Pro"/>
              <a:sym typeface="Crimson Pro"/>
            </a:endParaRPr>
          </a:p>
        </p:txBody>
      </p:sp>
      <p:sp>
        <p:nvSpPr>
          <p:cNvPr id="58" name="Google Shape;58;p13"/>
          <p:cNvSpPr/>
          <p:nvPr/>
        </p:nvSpPr>
        <p:spPr>
          <a:xfrm>
            <a:off x="6280190" y="3050330"/>
            <a:ext cx="7556400" cy="3630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A Case Study in Modern Cryptographic Security</a:t>
            </a:r>
            <a:endParaRPr sz="1750" b="0" i="0" u="none" strike="noStrike" cap="none"/>
          </a:p>
        </p:txBody>
      </p:sp>
      <p:sp>
        <p:nvSpPr>
          <p:cNvPr id="59" name="Google Shape;59;p13"/>
          <p:cNvSpPr/>
          <p:nvPr/>
        </p:nvSpPr>
        <p:spPr>
          <a:xfrm>
            <a:off x="6280190" y="3668383"/>
            <a:ext cx="7556400" cy="290400"/>
          </a:xfrm>
          <a:prstGeom prst="rect">
            <a:avLst/>
          </a:prstGeom>
          <a:noFill/>
          <a:ln>
            <a:noFill/>
          </a:ln>
        </p:spPr>
        <p:txBody>
          <a:bodyPr spcFirstLastPara="1" wrap="square" lIns="0" tIns="0" rIns="0" bIns="0" anchor="t" anchorCtr="0">
            <a:noAutofit/>
          </a:bodyPr>
          <a:lstStyle/>
          <a:p>
            <a:pPr marL="0" marR="0" lvl="0" indent="0" algn="l" rtl="0">
              <a:lnSpc>
                <a:spcPct val="160714"/>
              </a:lnSpc>
              <a:spcBef>
                <a:spcPts val="0"/>
              </a:spcBef>
              <a:spcAft>
                <a:spcPts val="0"/>
              </a:spcAft>
              <a:buClr>
                <a:srgbClr val="4C4C4D"/>
              </a:buClr>
              <a:buSzPts val="1400"/>
              <a:buFont typeface="Heebo"/>
              <a:buNone/>
            </a:pPr>
            <a:r>
              <a:rPr lang="en-US" sz="1400" b="0" i="0" u="none" strike="noStrike" cap="none">
                <a:solidFill>
                  <a:srgbClr val="4C4C4D"/>
                </a:solidFill>
                <a:latin typeface="Heebo"/>
                <a:ea typeface="Heebo"/>
                <a:cs typeface="Heebo"/>
                <a:sym typeface="Heebo"/>
              </a:rPr>
              <a:t>Prepared for: Modern Cryptographic Methods (Lab CA-II)</a:t>
            </a:r>
            <a:endParaRPr sz="1400" b="0" i="0" u="none" strike="noStrike" cap="none"/>
          </a:p>
        </p:txBody>
      </p:sp>
      <p:pic>
        <p:nvPicPr>
          <p:cNvPr id="60" name="Google Shape;60;p13"/>
          <p:cNvPicPr preferRelativeResize="0"/>
          <p:nvPr/>
        </p:nvPicPr>
        <p:blipFill>
          <a:blip r:embed="rId4">
            <a:alphaModFix/>
          </a:blip>
          <a:stretch>
            <a:fillRect/>
          </a:stretch>
        </p:blipFill>
        <p:spPr>
          <a:xfrm>
            <a:off x="12573000" y="7527709"/>
            <a:ext cx="2057400" cy="704850"/>
          </a:xfrm>
          <a:prstGeom prst="rect">
            <a:avLst/>
          </a:prstGeom>
          <a:noFill/>
          <a:ln>
            <a:noFill/>
          </a:ln>
        </p:spPr>
      </p:pic>
      <p:sp>
        <p:nvSpPr>
          <p:cNvPr id="61" name="Google Shape;61;p13"/>
          <p:cNvSpPr/>
          <p:nvPr/>
        </p:nvSpPr>
        <p:spPr>
          <a:xfrm>
            <a:off x="6280200" y="4213797"/>
            <a:ext cx="7556400" cy="3003900"/>
          </a:xfrm>
          <a:prstGeom prst="roundRect">
            <a:avLst>
              <a:gd name="adj" fmla="val 1880"/>
            </a:avLst>
          </a:prstGeom>
          <a:solidFill>
            <a:srgbClr val="FFFFFF"/>
          </a:solidFill>
          <a:ln w="30475" cap="flat" cmpd="sng">
            <a:solidFill>
              <a:srgbClr val="D8D4D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3"/>
          <p:cNvSpPr/>
          <p:nvPr/>
        </p:nvSpPr>
        <p:spPr>
          <a:xfrm>
            <a:off x="6310675" y="4244268"/>
            <a:ext cx="907200" cy="2973300"/>
          </a:xfrm>
          <a:prstGeom prst="rect">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p:nvPr/>
        </p:nvSpPr>
        <p:spPr>
          <a:xfrm>
            <a:off x="7444740" y="4471099"/>
            <a:ext cx="28353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endParaRPr sz="2200" b="0" i="0" u="none" strike="noStrike" cap="none"/>
          </a:p>
        </p:txBody>
      </p:sp>
      <p:sp>
        <p:nvSpPr>
          <p:cNvPr id="64" name="Google Shape;64;p13"/>
          <p:cNvSpPr/>
          <p:nvPr/>
        </p:nvSpPr>
        <p:spPr>
          <a:xfrm>
            <a:off x="6835775" y="4615249"/>
            <a:ext cx="6134700" cy="2256000"/>
          </a:xfrm>
          <a:prstGeom prst="rect">
            <a:avLst/>
          </a:prstGeom>
          <a:noFill/>
          <a:ln>
            <a:noFill/>
          </a:ln>
        </p:spPr>
        <p:txBody>
          <a:bodyPr spcFirstLastPara="1" wrap="square" lIns="0" tIns="0" rIns="0" bIns="0" anchor="t" anchorCtr="0">
            <a:noAutofit/>
          </a:bodyPr>
          <a:lstStyle/>
          <a:p>
            <a:pPr marL="457200" marR="0" lvl="0" indent="-346075" algn="l" rtl="0">
              <a:lnSpc>
                <a:spcPct val="162857"/>
              </a:lnSpc>
              <a:spcBef>
                <a:spcPts val="0"/>
              </a:spcBef>
              <a:spcAft>
                <a:spcPts val="0"/>
              </a:spcAft>
              <a:buSzPts val="1850"/>
              <a:buAutoNum type="arabicPeriod"/>
            </a:pPr>
            <a:r>
              <a:rPr lang="en-US" sz="1850">
                <a:solidFill>
                  <a:srgbClr val="4C4C4D"/>
                </a:solidFill>
                <a:latin typeface="Heebo"/>
                <a:ea typeface="Heebo"/>
                <a:cs typeface="Heebo"/>
                <a:sym typeface="Heebo"/>
              </a:rPr>
              <a:t>Aaryan Sharma - 16010123012</a:t>
            </a:r>
            <a:endParaRPr sz="1850">
              <a:solidFill>
                <a:srgbClr val="4C4C4D"/>
              </a:solidFill>
              <a:latin typeface="Heebo"/>
              <a:ea typeface="Heebo"/>
              <a:cs typeface="Heebo"/>
              <a:sym typeface="Heebo"/>
            </a:endParaRPr>
          </a:p>
          <a:p>
            <a:pPr marL="457200" marR="0" lvl="0" indent="-346075" algn="l" rtl="0">
              <a:lnSpc>
                <a:spcPct val="162857"/>
              </a:lnSpc>
              <a:spcBef>
                <a:spcPts val="0"/>
              </a:spcBef>
              <a:spcAft>
                <a:spcPts val="0"/>
              </a:spcAft>
              <a:buClr>
                <a:srgbClr val="4C4C4D"/>
              </a:buClr>
              <a:buSzPts val="1850"/>
              <a:buFont typeface="Heebo"/>
              <a:buAutoNum type="arabicPeriod"/>
            </a:pPr>
            <a:r>
              <a:rPr lang="en-US" sz="1850">
                <a:solidFill>
                  <a:srgbClr val="4C4C4D"/>
                </a:solidFill>
                <a:latin typeface="Heebo"/>
                <a:ea typeface="Heebo"/>
                <a:cs typeface="Heebo"/>
                <a:sym typeface="Heebo"/>
              </a:rPr>
              <a:t>Aditya Baheti - 16010123023</a:t>
            </a:r>
            <a:endParaRPr sz="1850">
              <a:solidFill>
                <a:srgbClr val="4C4C4D"/>
              </a:solidFill>
              <a:latin typeface="Heebo"/>
              <a:ea typeface="Heebo"/>
              <a:cs typeface="Heebo"/>
              <a:sym typeface="Heebo"/>
            </a:endParaRPr>
          </a:p>
          <a:p>
            <a:pPr marL="457200" marR="0" lvl="0" indent="-346075" algn="l" rtl="0">
              <a:lnSpc>
                <a:spcPct val="162857"/>
              </a:lnSpc>
              <a:spcBef>
                <a:spcPts val="0"/>
              </a:spcBef>
              <a:spcAft>
                <a:spcPts val="0"/>
              </a:spcAft>
              <a:buClr>
                <a:srgbClr val="4C4C4D"/>
              </a:buClr>
              <a:buSzPts val="1850"/>
              <a:buFont typeface="Heebo"/>
              <a:buAutoNum type="arabicPeriod"/>
            </a:pPr>
            <a:r>
              <a:rPr lang="en-US" sz="1850">
                <a:solidFill>
                  <a:srgbClr val="4C4C4D"/>
                </a:solidFill>
                <a:latin typeface="Heebo"/>
                <a:ea typeface="Heebo"/>
                <a:cs typeface="Heebo"/>
                <a:sym typeface="Heebo"/>
              </a:rPr>
              <a:t>Amandeep Singh - 16010123036</a:t>
            </a:r>
            <a:endParaRPr sz="1850">
              <a:solidFill>
                <a:srgbClr val="4C4C4D"/>
              </a:solidFill>
              <a:latin typeface="Heebo"/>
              <a:ea typeface="Heebo"/>
              <a:cs typeface="Heebo"/>
              <a:sym typeface="Heebo"/>
            </a:endParaRPr>
          </a:p>
          <a:p>
            <a:pPr marL="457200" marR="0" lvl="0" indent="-346075" algn="l" rtl="0">
              <a:lnSpc>
                <a:spcPct val="162857"/>
              </a:lnSpc>
              <a:spcBef>
                <a:spcPts val="0"/>
              </a:spcBef>
              <a:spcAft>
                <a:spcPts val="0"/>
              </a:spcAft>
              <a:buClr>
                <a:srgbClr val="4C4C4D"/>
              </a:buClr>
              <a:buSzPts val="1850"/>
              <a:buFont typeface="Heebo"/>
              <a:buAutoNum type="arabicPeriod"/>
            </a:pPr>
            <a:r>
              <a:rPr lang="en-US" sz="1850">
                <a:solidFill>
                  <a:srgbClr val="4C4C4D"/>
                </a:solidFill>
                <a:latin typeface="Heebo"/>
                <a:ea typeface="Heebo"/>
                <a:cs typeface="Heebo"/>
                <a:sym typeface="Heebo"/>
              </a:rPr>
              <a:t>Ambuj Rai - 16010123037</a:t>
            </a:r>
            <a:endParaRPr sz="1850">
              <a:solidFill>
                <a:srgbClr val="4C4C4D"/>
              </a:solidFill>
              <a:latin typeface="Heebo"/>
              <a:ea typeface="Heebo"/>
              <a:cs typeface="Heebo"/>
              <a:sym typeface="Heebo"/>
            </a:endParaRPr>
          </a:p>
          <a:p>
            <a:pPr marL="457200" marR="0" lvl="0" indent="-346075" algn="l" rtl="0">
              <a:lnSpc>
                <a:spcPct val="162857"/>
              </a:lnSpc>
              <a:spcBef>
                <a:spcPts val="0"/>
              </a:spcBef>
              <a:spcAft>
                <a:spcPts val="0"/>
              </a:spcAft>
              <a:buClr>
                <a:srgbClr val="4C4C4D"/>
              </a:buClr>
              <a:buSzPts val="1850"/>
              <a:buFont typeface="Heebo"/>
              <a:buAutoNum type="arabicPeriod"/>
            </a:pPr>
            <a:r>
              <a:rPr lang="en-US" sz="1850">
                <a:solidFill>
                  <a:srgbClr val="4C4C4D"/>
                </a:solidFill>
                <a:latin typeface="Heebo"/>
                <a:ea typeface="Heebo"/>
                <a:cs typeface="Heebo"/>
                <a:sym typeface="Heebo"/>
              </a:rPr>
              <a:t>Anuj Madke - 16010123052</a:t>
            </a:r>
            <a:endParaRPr sz="1850">
              <a:solidFill>
                <a:srgbClr val="4C4C4D"/>
              </a:solidFill>
              <a:latin typeface="Heebo"/>
              <a:ea typeface="Heebo"/>
              <a:cs typeface="Heebo"/>
              <a:sym typeface="Heeb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2"/>
          <p:cNvSpPr/>
          <p:nvPr/>
        </p:nvSpPr>
        <p:spPr>
          <a:xfrm>
            <a:off x="793790" y="640318"/>
            <a:ext cx="9186000" cy="602400"/>
          </a:xfrm>
          <a:prstGeom prst="rect">
            <a:avLst/>
          </a:prstGeom>
          <a:noFill/>
          <a:ln>
            <a:noFill/>
          </a:ln>
        </p:spPr>
        <p:txBody>
          <a:bodyPr spcFirstLastPara="1" wrap="square" lIns="0" tIns="0" rIns="0" bIns="0" anchor="t" anchorCtr="0">
            <a:noAutofit/>
          </a:bodyPr>
          <a:lstStyle/>
          <a:p>
            <a:pPr marL="0" marR="0" lvl="0" indent="0" algn="l" rtl="0">
              <a:lnSpc>
                <a:spcPct val="125333"/>
              </a:lnSpc>
              <a:spcBef>
                <a:spcPts val="0"/>
              </a:spcBef>
              <a:spcAft>
                <a:spcPts val="0"/>
              </a:spcAft>
              <a:buClr>
                <a:srgbClr val="152D47"/>
              </a:buClr>
              <a:buSzPts val="3750"/>
              <a:buFont typeface="Crimson Pro"/>
              <a:buNone/>
            </a:pPr>
            <a:r>
              <a:rPr lang="en-US" sz="3750" b="0" i="0" u="none" strike="noStrike" cap="none">
                <a:solidFill>
                  <a:srgbClr val="152D47"/>
                </a:solidFill>
                <a:latin typeface="Crimson Pro"/>
                <a:ea typeface="Crimson Pro"/>
                <a:cs typeface="Crimson Pro"/>
                <a:sym typeface="Crimson Pro"/>
              </a:rPr>
              <a:t>Critical Security Flaws in ZK Implementations</a:t>
            </a:r>
            <a:endParaRPr sz="3750" b="0" i="0" u="none" strike="noStrike" cap="none"/>
          </a:p>
        </p:txBody>
      </p:sp>
      <p:sp>
        <p:nvSpPr>
          <p:cNvPr id="240" name="Google Shape;240;p22"/>
          <p:cNvSpPr/>
          <p:nvPr/>
        </p:nvSpPr>
        <p:spPr>
          <a:xfrm>
            <a:off x="793790" y="1628299"/>
            <a:ext cx="13042800" cy="616800"/>
          </a:xfrm>
          <a:prstGeom prst="rect">
            <a:avLst/>
          </a:prstGeom>
          <a:noFill/>
          <a:ln>
            <a:noFill/>
          </a:ln>
        </p:spPr>
        <p:txBody>
          <a:bodyPr spcFirstLastPara="1" wrap="square" lIns="0" tIns="0" rIns="0" bIns="0" anchor="t" anchorCtr="0">
            <a:noAutofit/>
          </a:bodyPr>
          <a:lstStyle/>
          <a:p>
            <a:pPr marL="0" marR="0" lvl="0" indent="0" algn="l" rtl="0">
              <a:lnSpc>
                <a:spcPct val="160000"/>
              </a:lnSpc>
              <a:spcBef>
                <a:spcPts val="0"/>
              </a:spcBef>
              <a:spcAft>
                <a:spcPts val="0"/>
              </a:spcAft>
              <a:buClr>
                <a:srgbClr val="4C4C4D"/>
              </a:buClr>
              <a:buSzPts val="1500"/>
              <a:buFont typeface="Heebo"/>
              <a:buNone/>
            </a:pPr>
            <a:r>
              <a:rPr lang="en-US" sz="1500" b="0" i="0" u="none" strike="noStrike" cap="none">
                <a:solidFill>
                  <a:srgbClr val="4C4C4D"/>
                </a:solidFill>
                <a:latin typeface="Heebo"/>
                <a:ea typeface="Heebo"/>
                <a:cs typeface="Heebo"/>
                <a:sym typeface="Heebo"/>
              </a:rPr>
              <a:t>A comprehensive security audit revealed over 10 severe vulnerabilities, highlighting the inherent complexity and risk in deploying zero-knowledge solutions.</a:t>
            </a:r>
            <a:endParaRPr sz="1500" b="0" i="0" u="none" strike="noStrike" cap="none"/>
          </a:p>
        </p:txBody>
      </p:sp>
      <p:pic>
        <p:nvPicPr>
          <p:cNvPr id="241" name="Google Shape;241;p22" descr="preencoded.png"/>
          <p:cNvPicPr preferRelativeResize="0"/>
          <p:nvPr/>
        </p:nvPicPr>
        <p:blipFill rotWithShape="1">
          <a:blip r:embed="rId3">
            <a:alphaModFix/>
          </a:blip>
          <a:srcRect/>
          <a:stretch/>
        </p:blipFill>
        <p:spPr>
          <a:xfrm>
            <a:off x="793790" y="2461855"/>
            <a:ext cx="578406" cy="578406"/>
          </a:xfrm>
          <a:prstGeom prst="rect">
            <a:avLst/>
          </a:prstGeom>
          <a:noFill/>
          <a:ln>
            <a:noFill/>
          </a:ln>
        </p:spPr>
      </p:pic>
      <p:sp>
        <p:nvSpPr>
          <p:cNvPr id="242" name="Google Shape;242;p22"/>
          <p:cNvSpPr/>
          <p:nvPr/>
        </p:nvSpPr>
        <p:spPr>
          <a:xfrm>
            <a:off x="793790" y="3281243"/>
            <a:ext cx="2409900" cy="301200"/>
          </a:xfrm>
          <a:prstGeom prst="rect">
            <a:avLst/>
          </a:prstGeom>
          <a:noFill/>
          <a:ln>
            <a:noFill/>
          </a:ln>
        </p:spPr>
        <p:txBody>
          <a:bodyPr spcFirstLastPara="1" wrap="square" lIns="0" tIns="0" rIns="0" bIns="0" anchor="t" anchorCtr="0">
            <a:noAutofit/>
          </a:bodyPr>
          <a:lstStyle/>
          <a:p>
            <a:pPr marL="0" marR="0" lvl="0" indent="0" algn="l" rtl="0">
              <a:lnSpc>
                <a:spcPct val="127027"/>
              </a:lnSpc>
              <a:spcBef>
                <a:spcPts val="0"/>
              </a:spcBef>
              <a:spcAft>
                <a:spcPts val="0"/>
              </a:spcAft>
              <a:buClr>
                <a:srgbClr val="4C4C4D"/>
              </a:buClr>
              <a:buSzPts val="1850"/>
              <a:buFont typeface="Crimson Pro"/>
              <a:buNone/>
            </a:pPr>
            <a:r>
              <a:rPr lang="en-US" sz="1850" b="0" i="0" u="none" strike="noStrike" cap="none">
                <a:solidFill>
                  <a:srgbClr val="4C4C4D"/>
                </a:solidFill>
                <a:latin typeface="Crimson Pro"/>
                <a:ea typeface="Crimson Pro"/>
                <a:cs typeface="Crimson Pro"/>
                <a:sym typeface="Crimson Pro"/>
              </a:rPr>
              <a:t>Commitment Flaws</a:t>
            </a:r>
            <a:endParaRPr sz="1850" b="0" i="0" u="none" strike="noStrike" cap="none"/>
          </a:p>
        </p:txBody>
      </p:sp>
      <p:sp>
        <p:nvSpPr>
          <p:cNvPr id="243" name="Google Shape;243;p22"/>
          <p:cNvSpPr/>
          <p:nvPr/>
        </p:nvSpPr>
        <p:spPr>
          <a:xfrm>
            <a:off x="793790" y="3698081"/>
            <a:ext cx="6400800" cy="616800"/>
          </a:xfrm>
          <a:prstGeom prst="rect">
            <a:avLst/>
          </a:prstGeom>
          <a:noFill/>
          <a:ln>
            <a:noFill/>
          </a:ln>
        </p:spPr>
        <p:txBody>
          <a:bodyPr spcFirstLastPara="1" wrap="square" lIns="0" tIns="0" rIns="0" bIns="0" anchor="t" anchorCtr="0">
            <a:noAutofit/>
          </a:bodyPr>
          <a:lstStyle/>
          <a:p>
            <a:pPr marL="0" marR="0" lvl="0" indent="0" algn="l" rtl="0">
              <a:lnSpc>
                <a:spcPct val="160000"/>
              </a:lnSpc>
              <a:spcBef>
                <a:spcPts val="0"/>
              </a:spcBef>
              <a:spcAft>
                <a:spcPts val="0"/>
              </a:spcAft>
              <a:buClr>
                <a:srgbClr val="4C4C4D"/>
              </a:buClr>
              <a:buSzPts val="1500"/>
              <a:buFont typeface="Heebo"/>
              <a:buNone/>
            </a:pPr>
            <a:r>
              <a:rPr lang="en-US" sz="1500" b="0" i="0" u="none" strike="noStrike" cap="none">
                <a:solidFill>
                  <a:srgbClr val="4C4C4D"/>
                </a:solidFill>
                <a:latin typeface="Heebo"/>
                <a:ea typeface="Heebo"/>
                <a:cs typeface="Heebo"/>
                <a:sym typeface="Heebo"/>
              </a:rPr>
              <a:t>Issues in the cryptographic commitment schemes that could lead to proof manipulation or forgery.</a:t>
            </a:r>
            <a:endParaRPr sz="1500" b="0" i="0" u="none" strike="noStrike" cap="none"/>
          </a:p>
        </p:txBody>
      </p:sp>
      <p:pic>
        <p:nvPicPr>
          <p:cNvPr id="244" name="Google Shape;244;p22" descr="preencoded.png"/>
          <p:cNvPicPr preferRelativeResize="0"/>
          <p:nvPr/>
        </p:nvPicPr>
        <p:blipFill rotWithShape="1">
          <a:blip r:embed="rId4">
            <a:alphaModFix/>
          </a:blip>
          <a:srcRect/>
          <a:stretch/>
        </p:blipFill>
        <p:spPr>
          <a:xfrm>
            <a:off x="7435691" y="2461855"/>
            <a:ext cx="578406" cy="578406"/>
          </a:xfrm>
          <a:prstGeom prst="rect">
            <a:avLst/>
          </a:prstGeom>
          <a:noFill/>
          <a:ln>
            <a:noFill/>
          </a:ln>
        </p:spPr>
      </p:pic>
      <p:sp>
        <p:nvSpPr>
          <p:cNvPr id="245" name="Google Shape;245;p22"/>
          <p:cNvSpPr/>
          <p:nvPr/>
        </p:nvSpPr>
        <p:spPr>
          <a:xfrm>
            <a:off x="7435691" y="3281243"/>
            <a:ext cx="2697600" cy="301200"/>
          </a:xfrm>
          <a:prstGeom prst="rect">
            <a:avLst/>
          </a:prstGeom>
          <a:noFill/>
          <a:ln>
            <a:noFill/>
          </a:ln>
        </p:spPr>
        <p:txBody>
          <a:bodyPr spcFirstLastPara="1" wrap="square" lIns="0" tIns="0" rIns="0" bIns="0" anchor="t" anchorCtr="0">
            <a:noAutofit/>
          </a:bodyPr>
          <a:lstStyle/>
          <a:p>
            <a:pPr marL="0" marR="0" lvl="0" indent="0" algn="l" rtl="0">
              <a:lnSpc>
                <a:spcPct val="127027"/>
              </a:lnSpc>
              <a:spcBef>
                <a:spcPts val="0"/>
              </a:spcBef>
              <a:spcAft>
                <a:spcPts val="0"/>
              </a:spcAft>
              <a:buClr>
                <a:srgbClr val="4C4C4D"/>
              </a:buClr>
              <a:buSzPts val="1850"/>
              <a:buFont typeface="Crimson Pro"/>
              <a:buNone/>
            </a:pPr>
            <a:r>
              <a:rPr lang="en-US" sz="1850" b="0" i="0" u="none" strike="noStrike" cap="none">
                <a:solidFill>
                  <a:srgbClr val="4C4C4D"/>
                </a:solidFill>
                <a:latin typeface="Crimson Pro"/>
                <a:ea typeface="Crimson Pro"/>
                <a:cs typeface="Crimson Pro"/>
                <a:sym typeface="Crimson Pro"/>
              </a:rPr>
              <a:t>Bridge Contract Logic Bugs</a:t>
            </a:r>
            <a:endParaRPr sz="1850" b="0" i="0" u="none" strike="noStrike" cap="none"/>
          </a:p>
        </p:txBody>
      </p:sp>
      <p:sp>
        <p:nvSpPr>
          <p:cNvPr id="246" name="Google Shape;246;p22"/>
          <p:cNvSpPr/>
          <p:nvPr/>
        </p:nvSpPr>
        <p:spPr>
          <a:xfrm>
            <a:off x="7435691" y="3698081"/>
            <a:ext cx="6400800" cy="616800"/>
          </a:xfrm>
          <a:prstGeom prst="rect">
            <a:avLst/>
          </a:prstGeom>
          <a:noFill/>
          <a:ln>
            <a:noFill/>
          </a:ln>
        </p:spPr>
        <p:txBody>
          <a:bodyPr spcFirstLastPara="1" wrap="square" lIns="0" tIns="0" rIns="0" bIns="0" anchor="t" anchorCtr="0">
            <a:noAutofit/>
          </a:bodyPr>
          <a:lstStyle/>
          <a:p>
            <a:pPr marL="0" marR="0" lvl="0" indent="0" algn="l" rtl="0">
              <a:lnSpc>
                <a:spcPct val="160000"/>
              </a:lnSpc>
              <a:spcBef>
                <a:spcPts val="0"/>
              </a:spcBef>
              <a:spcAft>
                <a:spcPts val="0"/>
              </a:spcAft>
              <a:buClr>
                <a:srgbClr val="4C4C4D"/>
              </a:buClr>
              <a:buSzPts val="1500"/>
              <a:buFont typeface="Heebo"/>
              <a:buNone/>
            </a:pPr>
            <a:r>
              <a:rPr lang="en-US" sz="1500" b="0" i="0" u="none" strike="noStrike" cap="none">
                <a:solidFill>
                  <a:srgbClr val="4C4C4D"/>
                </a:solidFill>
                <a:latin typeface="Heebo"/>
                <a:ea typeface="Heebo"/>
                <a:cs typeface="Heebo"/>
                <a:sym typeface="Heebo"/>
              </a:rPr>
              <a:t>Critical errors in the inter-chain bridge logic, potentially allowing unauthorized fund withdrawals or asset freezing.</a:t>
            </a:r>
            <a:endParaRPr sz="1500" b="0" i="0" u="none" strike="noStrike" cap="none"/>
          </a:p>
        </p:txBody>
      </p:sp>
      <p:pic>
        <p:nvPicPr>
          <p:cNvPr id="247" name="Google Shape;247;p22" descr="preencoded.png"/>
          <p:cNvPicPr preferRelativeResize="0"/>
          <p:nvPr/>
        </p:nvPicPr>
        <p:blipFill rotWithShape="1">
          <a:blip r:embed="rId5">
            <a:alphaModFix/>
          </a:blip>
          <a:srcRect/>
          <a:stretch/>
        </p:blipFill>
        <p:spPr>
          <a:xfrm>
            <a:off x="793790" y="4700349"/>
            <a:ext cx="578406" cy="578406"/>
          </a:xfrm>
          <a:prstGeom prst="rect">
            <a:avLst/>
          </a:prstGeom>
          <a:noFill/>
          <a:ln>
            <a:noFill/>
          </a:ln>
        </p:spPr>
      </p:pic>
      <p:sp>
        <p:nvSpPr>
          <p:cNvPr id="248" name="Google Shape;248;p22"/>
          <p:cNvSpPr/>
          <p:nvPr/>
        </p:nvSpPr>
        <p:spPr>
          <a:xfrm>
            <a:off x="793790" y="5519738"/>
            <a:ext cx="2627100" cy="301200"/>
          </a:xfrm>
          <a:prstGeom prst="rect">
            <a:avLst/>
          </a:prstGeom>
          <a:noFill/>
          <a:ln>
            <a:noFill/>
          </a:ln>
        </p:spPr>
        <p:txBody>
          <a:bodyPr spcFirstLastPara="1" wrap="square" lIns="0" tIns="0" rIns="0" bIns="0" anchor="t" anchorCtr="0">
            <a:noAutofit/>
          </a:bodyPr>
          <a:lstStyle/>
          <a:p>
            <a:pPr marL="0" marR="0" lvl="0" indent="0" algn="l" rtl="0">
              <a:lnSpc>
                <a:spcPct val="127027"/>
              </a:lnSpc>
              <a:spcBef>
                <a:spcPts val="0"/>
              </a:spcBef>
              <a:spcAft>
                <a:spcPts val="0"/>
              </a:spcAft>
              <a:buClr>
                <a:srgbClr val="4C4C4D"/>
              </a:buClr>
              <a:buSzPts val="1850"/>
              <a:buFont typeface="Crimson Pro"/>
              <a:buNone/>
            </a:pPr>
            <a:r>
              <a:rPr lang="en-US" sz="1850" b="0" i="0" u="none" strike="noStrike" cap="none">
                <a:solidFill>
                  <a:srgbClr val="4C4C4D"/>
                </a:solidFill>
                <a:latin typeface="Crimson Pro"/>
                <a:ea typeface="Crimson Pro"/>
                <a:cs typeface="Crimson Pro"/>
                <a:sym typeface="Crimson Pro"/>
              </a:rPr>
              <a:t>Reentrancy and Overflows</a:t>
            </a:r>
            <a:endParaRPr sz="1850" b="0" i="0" u="none" strike="noStrike" cap="none"/>
          </a:p>
        </p:txBody>
      </p:sp>
      <p:sp>
        <p:nvSpPr>
          <p:cNvPr id="249" name="Google Shape;249;p22"/>
          <p:cNvSpPr/>
          <p:nvPr/>
        </p:nvSpPr>
        <p:spPr>
          <a:xfrm>
            <a:off x="793790" y="5936575"/>
            <a:ext cx="6400800" cy="616800"/>
          </a:xfrm>
          <a:prstGeom prst="rect">
            <a:avLst/>
          </a:prstGeom>
          <a:noFill/>
          <a:ln>
            <a:noFill/>
          </a:ln>
        </p:spPr>
        <p:txBody>
          <a:bodyPr spcFirstLastPara="1" wrap="square" lIns="0" tIns="0" rIns="0" bIns="0" anchor="t" anchorCtr="0">
            <a:noAutofit/>
          </a:bodyPr>
          <a:lstStyle/>
          <a:p>
            <a:pPr marL="0" marR="0" lvl="0" indent="0" algn="l" rtl="0">
              <a:lnSpc>
                <a:spcPct val="160000"/>
              </a:lnSpc>
              <a:spcBef>
                <a:spcPts val="0"/>
              </a:spcBef>
              <a:spcAft>
                <a:spcPts val="0"/>
              </a:spcAft>
              <a:buClr>
                <a:srgbClr val="4C4C4D"/>
              </a:buClr>
              <a:buSzPts val="1500"/>
              <a:buFont typeface="Heebo"/>
              <a:buNone/>
            </a:pPr>
            <a:r>
              <a:rPr lang="en-US" sz="1500" b="0" i="0" u="none" strike="noStrike" cap="none">
                <a:solidFill>
                  <a:srgbClr val="4C4C4D"/>
                </a:solidFill>
                <a:latin typeface="Heebo"/>
                <a:ea typeface="Heebo"/>
                <a:cs typeface="Heebo"/>
                <a:sym typeface="Heebo"/>
              </a:rPr>
              <a:t>Traditional smart contract vulnerabilities like reentrancy attacks and integer overflow/underflow risks within key components.</a:t>
            </a:r>
            <a:endParaRPr sz="1500" b="0" i="0" u="none" strike="noStrike" cap="none"/>
          </a:p>
        </p:txBody>
      </p:sp>
      <p:pic>
        <p:nvPicPr>
          <p:cNvPr id="250" name="Google Shape;250;p22" descr="preencoded.png"/>
          <p:cNvPicPr preferRelativeResize="0"/>
          <p:nvPr/>
        </p:nvPicPr>
        <p:blipFill rotWithShape="1">
          <a:blip r:embed="rId6">
            <a:alphaModFix/>
          </a:blip>
          <a:srcRect/>
          <a:stretch/>
        </p:blipFill>
        <p:spPr>
          <a:xfrm>
            <a:off x="7435691" y="4700349"/>
            <a:ext cx="578406" cy="578406"/>
          </a:xfrm>
          <a:prstGeom prst="rect">
            <a:avLst/>
          </a:prstGeom>
          <a:noFill/>
          <a:ln>
            <a:noFill/>
          </a:ln>
        </p:spPr>
      </p:pic>
      <p:sp>
        <p:nvSpPr>
          <p:cNvPr id="251" name="Google Shape;251;p22"/>
          <p:cNvSpPr/>
          <p:nvPr/>
        </p:nvSpPr>
        <p:spPr>
          <a:xfrm>
            <a:off x="7435691" y="5519738"/>
            <a:ext cx="2738100" cy="301200"/>
          </a:xfrm>
          <a:prstGeom prst="rect">
            <a:avLst/>
          </a:prstGeom>
          <a:noFill/>
          <a:ln>
            <a:noFill/>
          </a:ln>
        </p:spPr>
        <p:txBody>
          <a:bodyPr spcFirstLastPara="1" wrap="square" lIns="0" tIns="0" rIns="0" bIns="0" anchor="t" anchorCtr="0">
            <a:noAutofit/>
          </a:bodyPr>
          <a:lstStyle/>
          <a:p>
            <a:pPr marL="0" marR="0" lvl="0" indent="0" algn="l" rtl="0">
              <a:lnSpc>
                <a:spcPct val="127027"/>
              </a:lnSpc>
              <a:spcBef>
                <a:spcPts val="0"/>
              </a:spcBef>
              <a:spcAft>
                <a:spcPts val="0"/>
              </a:spcAft>
              <a:buClr>
                <a:srgbClr val="4C4C4D"/>
              </a:buClr>
              <a:buSzPts val="1850"/>
              <a:buFont typeface="Crimson Pro"/>
              <a:buNone/>
            </a:pPr>
            <a:r>
              <a:rPr lang="en-US" sz="1850" b="0" i="0" u="none" strike="noStrike" cap="none">
                <a:solidFill>
                  <a:srgbClr val="4C4C4D"/>
                </a:solidFill>
                <a:latin typeface="Crimson Pro"/>
                <a:ea typeface="Crimson Pro"/>
                <a:cs typeface="Crimson Pro"/>
                <a:sym typeface="Crimson Pro"/>
              </a:rPr>
              <a:t>Insufficient Randomisation</a:t>
            </a:r>
            <a:endParaRPr sz="1850" b="0" i="0" u="none" strike="noStrike" cap="none"/>
          </a:p>
        </p:txBody>
      </p:sp>
      <p:sp>
        <p:nvSpPr>
          <p:cNvPr id="252" name="Google Shape;252;p22"/>
          <p:cNvSpPr/>
          <p:nvPr/>
        </p:nvSpPr>
        <p:spPr>
          <a:xfrm>
            <a:off x="7435691" y="5936575"/>
            <a:ext cx="6400800" cy="616800"/>
          </a:xfrm>
          <a:prstGeom prst="rect">
            <a:avLst/>
          </a:prstGeom>
          <a:noFill/>
          <a:ln>
            <a:noFill/>
          </a:ln>
        </p:spPr>
        <p:txBody>
          <a:bodyPr spcFirstLastPara="1" wrap="square" lIns="0" tIns="0" rIns="0" bIns="0" anchor="t" anchorCtr="0">
            <a:noAutofit/>
          </a:bodyPr>
          <a:lstStyle/>
          <a:p>
            <a:pPr marL="0" marR="0" lvl="0" indent="0" algn="l" rtl="0">
              <a:lnSpc>
                <a:spcPct val="160000"/>
              </a:lnSpc>
              <a:spcBef>
                <a:spcPts val="0"/>
              </a:spcBef>
              <a:spcAft>
                <a:spcPts val="0"/>
              </a:spcAft>
              <a:buClr>
                <a:srgbClr val="4C4C4D"/>
              </a:buClr>
              <a:buSzPts val="1500"/>
              <a:buFont typeface="Heebo"/>
              <a:buNone/>
            </a:pPr>
            <a:r>
              <a:rPr lang="en-US" sz="1500" b="0" i="0" u="none" strike="noStrike" cap="none">
                <a:solidFill>
                  <a:srgbClr val="4C4C4D"/>
                </a:solidFill>
                <a:latin typeface="Heebo"/>
                <a:ea typeface="Heebo"/>
                <a:cs typeface="Heebo"/>
                <a:sym typeface="Heebo"/>
              </a:rPr>
              <a:t>Lack of robust randomisation in the Prover component, weakening the security of the proof generation process.</a:t>
            </a:r>
            <a:endParaRPr sz="1500" b="0" i="0" u="none" strike="noStrike" cap="none"/>
          </a:p>
        </p:txBody>
      </p:sp>
      <p:sp>
        <p:nvSpPr>
          <p:cNvPr id="253" name="Google Shape;253;p22"/>
          <p:cNvSpPr/>
          <p:nvPr/>
        </p:nvSpPr>
        <p:spPr>
          <a:xfrm>
            <a:off x="793790" y="6770132"/>
            <a:ext cx="13042800" cy="819000"/>
          </a:xfrm>
          <a:prstGeom prst="roundRect">
            <a:avLst>
              <a:gd name="adj" fmla="val 3531"/>
            </a:avLst>
          </a:prstGeom>
          <a:solidFill>
            <a:srgbClr val="B3C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4" name="Google Shape;254;p22" descr="preencoded.png"/>
          <p:cNvPicPr preferRelativeResize="0"/>
          <p:nvPr/>
        </p:nvPicPr>
        <p:blipFill rotWithShape="1">
          <a:blip r:embed="rId7">
            <a:alphaModFix/>
          </a:blip>
          <a:srcRect/>
          <a:stretch/>
        </p:blipFill>
        <p:spPr>
          <a:xfrm>
            <a:off x="986552" y="7055644"/>
            <a:ext cx="240983" cy="192762"/>
          </a:xfrm>
          <a:prstGeom prst="rect">
            <a:avLst/>
          </a:prstGeom>
          <a:noFill/>
          <a:ln>
            <a:noFill/>
          </a:ln>
        </p:spPr>
      </p:pic>
      <p:sp>
        <p:nvSpPr>
          <p:cNvPr id="255" name="Google Shape;255;p22"/>
          <p:cNvSpPr/>
          <p:nvPr/>
        </p:nvSpPr>
        <p:spPr>
          <a:xfrm>
            <a:off x="1420297" y="7010995"/>
            <a:ext cx="12223500" cy="308400"/>
          </a:xfrm>
          <a:prstGeom prst="rect">
            <a:avLst/>
          </a:prstGeom>
          <a:noFill/>
          <a:ln>
            <a:noFill/>
          </a:ln>
        </p:spPr>
        <p:txBody>
          <a:bodyPr spcFirstLastPara="1" wrap="square" lIns="0" tIns="0" rIns="0" bIns="0" anchor="t" anchorCtr="0">
            <a:noAutofit/>
          </a:bodyPr>
          <a:lstStyle/>
          <a:p>
            <a:pPr marL="0" marR="0" lvl="0" indent="0" algn="l" rtl="0">
              <a:lnSpc>
                <a:spcPct val="160000"/>
              </a:lnSpc>
              <a:spcBef>
                <a:spcPts val="0"/>
              </a:spcBef>
              <a:spcAft>
                <a:spcPts val="0"/>
              </a:spcAft>
              <a:buClr>
                <a:srgbClr val="000000"/>
              </a:buClr>
              <a:buSzPts val="1500"/>
              <a:buFont typeface="Heebo"/>
              <a:buNone/>
            </a:pPr>
            <a:r>
              <a:rPr lang="en-US" sz="1500" b="0" i="0" u="none" strike="noStrike" cap="none">
                <a:solidFill>
                  <a:srgbClr val="000000"/>
                </a:solidFill>
                <a:latin typeface="Heebo"/>
                <a:ea typeface="Heebo"/>
                <a:cs typeface="Heebo"/>
                <a:sym typeface="Heebo"/>
              </a:rPr>
              <a:t>The severity of these findings underscores the importance of exhaustive, multi-layer audits before any mainnet deployment.</a:t>
            </a:r>
            <a:endParaRPr sz="1500" b="0" i="0" u="none" strike="noStrike" cap="none"/>
          </a:p>
        </p:txBody>
      </p:sp>
      <p:pic>
        <p:nvPicPr>
          <p:cNvPr id="256" name="Google Shape;256;p22"/>
          <p:cNvPicPr preferRelativeResize="0"/>
          <p:nvPr/>
        </p:nvPicPr>
        <p:blipFill>
          <a:blip r:embed="rId8">
            <a:alphaModFix/>
          </a:blip>
          <a:stretch>
            <a:fillRect/>
          </a:stretch>
        </p:blipFill>
        <p:spPr>
          <a:xfrm>
            <a:off x="12573000" y="7707075"/>
            <a:ext cx="2057400" cy="522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pic>
        <p:nvPicPr>
          <p:cNvPr id="262" name="Google Shape;262;p23" descr="preencoded.png"/>
          <p:cNvPicPr preferRelativeResize="0"/>
          <p:nvPr/>
        </p:nvPicPr>
        <p:blipFill rotWithShape="1">
          <a:blip r:embed="rId3">
            <a:alphaModFix/>
          </a:blip>
          <a:srcRect/>
          <a:stretch/>
        </p:blipFill>
        <p:spPr>
          <a:xfrm>
            <a:off x="0" y="0"/>
            <a:ext cx="5486400" cy="8229600"/>
          </a:xfrm>
          <a:prstGeom prst="rect">
            <a:avLst/>
          </a:prstGeom>
          <a:noFill/>
          <a:ln>
            <a:noFill/>
          </a:ln>
        </p:spPr>
      </p:pic>
      <p:sp>
        <p:nvSpPr>
          <p:cNvPr id="263" name="Google Shape;263;p23"/>
          <p:cNvSpPr/>
          <p:nvPr/>
        </p:nvSpPr>
        <p:spPr>
          <a:xfrm>
            <a:off x="6261616" y="610791"/>
            <a:ext cx="7593600" cy="1107600"/>
          </a:xfrm>
          <a:prstGeom prst="rect">
            <a:avLst/>
          </a:prstGeom>
          <a:noFill/>
          <a:ln>
            <a:noFill/>
          </a:ln>
        </p:spPr>
        <p:txBody>
          <a:bodyPr spcFirstLastPara="1" wrap="square" lIns="0" tIns="0" rIns="0" bIns="0" anchor="t" anchorCtr="0">
            <a:noAutofit/>
          </a:bodyPr>
          <a:lstStyle/>
          <a:p>
            <a:pPr marL="0" marR="0" lvl="0" indent="0" algn="l" rtl="0">
              <a:lnSpc>
                <a:spcPct val="126087"/>
              </a:lnSpc>
              <a:spcBef>
                <a:spcPts val="0"/>
              </a:spcBef>
              <a:spcAft>
                <a:spcPts val="0"/>
              </a:spcAft>
              <a:buClr>
                <a:srgbClr val="152D47"/>
              </a:buClr>
              <a:buSzPts val="3450"/>
              <a:buFont typeface="Crimson Pro"/>
              <a:buNone/>
            </a:pPr>
            <a:r>
              <a:rPr lang="en-US" sz="3450" b="0" i="0" u="none" strike="noStrike" cap="none">
                <a:solidFill>
                  <a:srgbClr val="152D47"/>
                </a:solidFill>
                <a:latin typeface="Crimson Pro"/>
                <a:ea typeface="Crimson Pro"/>
                <a:cs typeface="Crimson Pro"/>
                <a:sym typeface="Crimson Pro"/>
              </a:rPr>
              <a:t>Security Response and Remediation Timeline</a:t>
            </a:r>
            <a:endParaRPr sz="3450" b="0" i="0" u="none" strike="noStrike" cap="none"/>
          </a:p>
        </p:txBody>
      </p:sp>
      <p:sp>
        <p:nvSpPr>
          <p:cNvPr id="264" name="Google Shape;264;p23"/>
          <p:cNvSpPr/>
          <p:nvPr/>
        </p:nvSpPr>
        <p:spPr>
          <a:xfrm>
            <a:off x="10046970" y="1984058"/>
            <a:ext cx="22800" cy="5634600"/>
          </a:xfrm>
          <a:prstGeom prst="roundRect">
            <a:avLst>
              <a:gd name="adj" fmla="val 116271"/>
            </a:avLst>
          </a:prstGeom>
          <a:solidFill>
            <a:srgbClr val="D8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3"/>
          <p:cNvSpPr/>
          <p:nvPr/>
        </p:nvSpPr>
        <p:spPr>
          <a:xfrm>
            <a:off x="9350454" y="2171938"/>
            <a:ext cx="531600" cy="22800"/>
          </a:xfrm>
          <a:prstGeom prst="roundRect">
            <a:avLst>
              <a:gd name="adj" fmla="val 116271"/>
            </a:avLst>
          </a:prstGeom>
          <a:solidFill>
            <a:srgbClr val="D8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3"/>
          <p:cNvSpPr/>
          <p:nvPr/>
        </p:nvSpPr>
        <p:spPr>
          <a:xfrm>
            <a:off x="9859089" y="1984058"/>
            <a:ext cx="398700" cy="398700"/>
          </a:xfrm>
          <a:prstGeom prst="roundRect">
            <a:avLst>
              <a:gd name="adj" fmla="val 6668"/>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a:off x="9925526" y="2017276"/>
            <a:ext cx="265800" cy="332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C4C4D"/>
              </a:buClr>
              <a:buSzPts val="2050"/>
              <a:buFont typeface="Crimson Pro"/>
              <a:buNone/>
            </a:pPr>
            <a:r>
              <a:rPr lang="en-US" sz="2050" b="0" i="0" u="none" strike="noStrike" cap="none">
                <a:solidFill>
                  <a:srgbClr val="4C4C4D"/>
                </a:solidFill>
                <a:latin typeface="Crimson Pro"/>
                <a:ea typeface="Crimson Pro"/>
                <a:cs typeface="Crimson Pro"/>
                <a:sym typeface="Crimson Pro"/>
              </a:rPr>
              <a:t>1</a:t>
            </a:r>
            <a:endParaRPr sz="2050" b="0" i="0" u="none" strike="noStrike" cap="none"/>
          </a:p>
        </p:txBody>
      </p:sp>
      <p:sp>
        <p:nvSpPr>
          <p:cNvPr id="268" name="Google Shape;268;p23"/>
          <p:cNvSpPr/>
          <p:nvPr/>
        </p:nvSpPr>
        <p:spPr>
          <a:xfrm>
            <a:off x="6957536" y="2044898"/>
            <a:ext cx="2214900" cy="276900"/>
          </a:xfrm>
          <a:prstGeom prst="rect">
            <a:avLst/>
          </a:prstGeom>
          <a:noFill/>
          <a:ln>
            <a:noFill/>
          </a:ln>
        </p:spPr>
        <p:txBody>
          <a:bodyPr spcFirstLastPara="1" wrap="square" lIns="0" tIns="0" rIns="0" bIns="0" anchor="t" anchorCtr="0">
            <a:noAutofit/>
          </a:bodyPr>
          <a:lstStyle/>
          <a:p>
            <a:pPr marL="0" marR="0" lvl="0" indent="0" algn="r" rtl="0">
              <a:lnSpc>
                <a:spcPct val="126470"/>
              </a:lnSpc>
              <a:spcBef>
                <a:spcPts val="0"/>
              </a:spcBef>
              <a:spcAft>
                <a:spcPts val="0"/>
              </a:spcAft>
              <a:buClr>
                <a:srgbClr val="4C4C4D"/>
              </a:buClr>
              <a:buSzPts val="1700"/>
              <a:buFont typeface="Crimson Pro"/>
              <a:buNone/>
            </a:pPr>
            <a:r>
              <a:rPr lang="en-US" sz="1700" b="0" i="0" u="none" strike="noStrike" cap="none">
                <a:solidFill>
                  <a:srgbClr val="4C4C4D"/>
                </a:solidFill>
                <a:latin typeface="Crimson Pro"/>
                <a:ea typeface="Crimson Pro"/>
                <a:cs typeface="Crimson Pro"/>
                <a:sym typeface="Crimson Pro"/>
              </a:rPr>
              <a:t>September 2023</a:t>
            </a:r>
            <a:endParaRPr sz="1700" b="0" i="0" u="none" strike="noStrike" cap="none"/>
          </a:p>
        </p:txBody>
      </p:sp>
      <p:sp>
        <p:nvSpPr>
          <p:cNvPr id="269" name="Google Shape;269;p23"/>
          <p:cNvSpPr/>
          <p:nvPr/>
        </p:nvSpPr>
        <p:spPr>
          <a:xfrm>
            <a:off x="6261616" y="2427922"/>
            <a:ext cx="2910900" cy="283500"/>
          </a:xfrm>
          <a:prstGeom prst="rect">
            <a:avLst/>
          </a:prstGeom>
          <a:noFill/>
          <a:ln>
            <a:noFill/>
          </a:ln>
        </p:spPr>
        <p:txBody>
          <a:bodyPr spcFirstLastPara="1" wrap="square" lIns="0" tIns="0" rIns="0" bIns="0" anchor="t" anchorCtr="0">
            <a:noAutofit/>
          </a:bodyPr>
          <a:lstStyle/>
          <a:p>
            <a:pPr marL="0" marR="0" lvl="0" indent="0" algn="r" rtl="0">
              <a:lnSpc>
                <a:spcPct val="162963"/>
              </a:lnSpc>
              <a:spcBef>
                <a:spcPts val="0"/>
              </a:spcBef>
              <a:spcAft>
                <a:spcPts val="0"/>
              </a:spcAft>
              <a:buClr>
                <a:srgbClr val="4C4C4D"/>
              </a:buClr>
              <a:buSzPts val="1350"/>
              <a:buFont typeface="Heebo"/>
              <a:buNone/>
            </a:pPr>
            <a:r>
              <a:rPr lang="en-US" sz="1350" b="0" i="0" u="none" strike="noStrike" cap="none">
                <a:solidFill>
                  <a:srgbClr val="4C4C4D"/>
                </a:solidFill>
                <a:latin typeface="Heebo"/>
                <a:ea typeface="Heebo"/>
                <a:cs typeface="Heebo"/>
                <a:sym typeface="Heebo"/>
              </a:rPr>
              <a:t>Vulnerability Discovery:</a:t>
            </a:r>
            <a:endParaRPr sz="1350" b="0" i="0" u="none" strike="noStrike" cap="none"/>
          </a:p>
        </p:txBody>
      </p:sp>
      <p:sp>
        <p:nvSpPr>
          <p:cNvPr id="270" name="Google Shape;270;p23"/>
          <p:cNvSpPr/>
          <p:nvPr/>
        </p:nvSpPr>
        <p:spPr>
          <a:xfrm>
            <a:off x="6261616" y="2817495"/>
            <a:ext cx="2910900" cy="850200"/>
          </a:xfrm>
          <a:prstGeom prst="rect">
            <a:avLst/>
          </a:prstGeom>
          <a:noFill/>
          <a:ln>
            <a:noFill/>
          </a:ln>
        </p:spPr>
        <p:txBody>
          <a:bodyPr spcFirstLastPara="1" wrap="square" lIns="0" tIns="0" rIns="0" bIns="0" anchor="t" anchorCtr="0">
            <a:noAutofit/>
          </a:bodyPr>
          <a:lstStyle/>
          <a:p>
            <a:pPr marL="0" marR="0" lvl="0" indent="0" algn="r" rtl="0">
              <a:lnSpc>
                <a:spcPct val="162963"/>
              </a:lnSpc>
              <a:spcBef>
                <a:spcPts val="0"/>
              </a:spcBef>
              <a:spcAft>
                <a:spcPts val="0"/>
              </a:spcAft>
              <a:buClr>
                <a:srgbClr val="4C4C4D"/>
              </a:buClr>
              <a:buSzPts val="1350"/>
              <a:buFont typeface="Heebo"/>
              <a:buNone/>
            </a:pPr>
            <a:r>
              <a:rPr lang="en-US" sz="1350" b="0" i="0" u="none" strike="noStrike" cap="none">
                <a:solidFill>
                  <a:srgbClr val="4C4C4D"/>
                </a:solidFill>
                <a:latin typeface="Heebo"/>
                <a:ea typeface="Heebo"/>
                <a:cs typeface="Heebo"/>
                <a:sym typeface="Heebo"/>
              </a:rPr>
              <a:t>Initial identification of critical flaws through internal reviews and early audit processes.</a:t>
            </a:r>
            <a:endParaRPr sz="1350" b="0" i="0" u="none" strike="noStrike" cap="none"/>
          </a:p>
        </p:txBody>
      </p:sp>
      <p:sp>
        <p:nvSpPr>
          <p:cNvPr id="271" name="Google Shape;271;p23"/>
          <p:cNvSpPr/>
          <p:nvPr/>
        </p:nvSpPr>
        <p:spPr>
          <a:xfrm>
            <a:off x="10234851" y="3235047"/>
            <a:ext cx="531600" cy="22800"/>
          </a:xfrm>
          <a:prstGeom prst="roundRect">
            <a:avLst>
              <a:gd name="adj" fmla="val 116271"/>
            </a:avLst>
          </a:prstGeom>
          <a:solidFill>
            <a:srgbClr val="D8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a:off x="9859089" y="3047167"/>
            <a:ext cx="398700" cy="398700"/>
          </a:xfrm>
          <a:prstGeom prst="roundRect">
            <a:avLst>
              <a:gd name="adj" fmla="val 6668"/>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a:off x="9925526" y="3080385"/>
            <a:ext cx="265800" cy="332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C4C4D"/>
              </a:buClr>
              <a:buSzPts val="2050"/>
              <a:buFont typeface="Crimson Pro"/>
              <a:buNone/>
            </a:pPr>
            <a:r>
              <a:rPr lang="en-US" sz="2050" b="0" i="0" u="none" strike="noStrike" cap="none">
                <a:solidFill>
                  <a:srgbClr val="4C4C4D"/>
                </a:solidFill>
                <a:latin typeface="Crimson Pro"/>
                <a:ea typeface="Crimson Pro"/>
                <a:cs typeface="Crimson Pro"/>
                <a:sym typeface="Crimson Pro"/>
              </a:rPr>
              <a:t>2</a:t>
            </a:r>
            <a:endParaRPr sz="2050" b="0" i="0" u="none" strike="noStrike" cap="none"/>
          </a:p>
        </p:txBody>
      </p:sp>
      <p:sp>
        <p:nvSpPr>
          <p:cNvPr id="274" name="Google Shape;274;p23"/>
          <p:cNvSpPr/>
          <p:nvPr/>
        </p:nvSpPr>
        <p:spPr>
          <a:xfrm>
            <a:off x="10944344" y="3108008"/>
            <a:ext cx="2214900" cy="276900"/>
          </a:xfrm>
          <a:prstGeom prst="rect">
            <a:avLst/>
          </a:prstGeom>
          <a:noFill/>
          <a:ln>
            <a:noFill/>
          </a:ln>
        </p:spPr>
        <p:txBody>
          <a:bodyPr spcFirstLastPara="1" wrap="square" lIns="0" tIns="0" rIns="0" bIns="0" anchor="t" anchorCtr="0">
            <a:noAutofit/>
          </a:bodyPr>
          <a:lstStyle/>
          <a:p>
            <a:pPr marL="0" marR="0" lvl="0" indent="0" algn="l" rtl="0">
              <a:lnSpc>
                <a:spcPct val="126470"/>
              </a:lnSpc>
              <a:spcBef>
                <a:spcPts val="0"/>
              </a:spcBef>
              <a:spcAft>
                <a:spcPts val="0"/>
              </a:spcAft>
              <a:buClr>
                <a:srgbClr val="4C4C4D"/>
              </a:buClr>
              <a:buSzPts val="1700"/>
              <a:buFont typeface="Crimson Pro"/>
              <a:buNone/>
            </a:pPr>
            <a:r>
              <a:rPr lang="en-US" sz="1700" b="0" i="0" u="none" strike="noStrike" cap="none">
                <a:solidFill>
                  <a:srgbClr val="4C4C4D"/>
                </a:solidFill>
                <a:latin typeface="Crimson Pro"/>
                <a:ea typeface="Crimson Pro"/>
                <a:cs typeface="Crimson Pro"/>
                <a:sym typeface="Crimson Pro"/>
              </a:rPr>
              <a:t>September–January</a:t>
            </a:r>
            <a:endParaRPr sz="1700" b="0" i="0" u="none" strike="noStrike" cap="none"/>
          </a:p>
        </p:txBody>
      </p:sp>
      <p:sp>
        <p:nvSpPr>
          <p:cNvPr id="275" name="Google Shape;275;p23"/>
          <p:cNvSpPr/>
          <p:nvPr/>
        </p:nvSpPr>
        <p:spPr>
          <a:xfrm>
            <a:off x="10944344" y="3491032"/>
            <a:ext cx="2910900" cy="283500"/>
          </a:xfrm>
          <a:prstGeom prst="rect">
            <a:avLst/>
          </a:prstGeom>
          <a:noFill/>
          <a:ln>
            <a:noFill/>
          </a:ln>
        </p:spPr>
        <p:txBody>
          <a:bodyPr spcFirstLastPara="1" wrap="square" lIns="0" tIns="0" rIns="0" bIns="0" anchor="t" anchorCtr="0">
            <a:noAutofit/>
          </a:bodyPr>
          <a:lstStyle/>
          <a:p>
            <a:pPr marL="0" marR="0" lvl="0" indent="0" algn="l" rtl="0">
              <a:lnSpc>
                <a:spcPct val="162963"/>
              </a:lnSpc>
              <a:spcBef>
                <a:spcPts val="0"/>
              </a:spcBef>
              <a:spcAft>
                <a:spcPts val="0"/>
              </a:spcAft>
              <a:buClr>
                <a:srgbClr val="4C4C4D"/>
              </a:buClr>
              <a:buSzPts val="1350"/>
              <a:buFont typeface="Heebo"/>
              <a:buNone/>
            </a:pPr>
            <a:r>
              <a:rPr lang="en-US" sz="1350" b="0" i="0" u="none" strike="noStrike" cap="none">
                <a:solidFill>
                  <a:srgbClr val="4C4C4D"/>
                </a:solidFill>
                <a:latin typeface="Heebo"/>
                <a:ea typeface="Heebo"/>
                <a:cs typeface="Heebo"/>
                <a:sym typeface="Heebo"/>
              </a:rPr>
              <a:t>Extended Audits:</a:t>
            </a:r>
            <a:endParaRPr sz="1350" b="0" i="0" u="none" strike="noStrike" cap="none"/>
          </a:p>
        </p:txBody>
      </p:sp>
      <p:sp>
        <p:nvSpPr>
          <p:cNvPr id="276" name="Google Shape;276;p23"/>
          <p:cNvSpPr/>
          <p:nvPr/>
        </p:nvSpPr>
        <p:spPr>
          <a:xfrm>
            <a:off x="10944344" y="3880604"/>
            <a:ext cx="2910900" cy="1133400"/>
          </a:xfrm>
          <a:prstGeom prst="rect">
            <a:avLst/>
          </a:prstGeom>
          <a:noFill/>
          <a:ln>
            <a:noFill/>
          </a:ln>
        </p:spPr>
        <p:txBody>
          <a:bodyPr spcFirstLastPara="1" wrap="square" lIns="0" tIns="0" rIns="0" bIns="0" anchor="t" anchorCtr="0">
            <a:noAutofit/>
          </a:bodyPr>
          <a:lstStyle/>
          <a:p>
            <a:pPr marL="0" marR="0" lvl="0" indent="0" algn="l" rtl="0">
              <a:lnSpc>
                <a:spcPct val="162963"/>
              </a:lnSpc>
              <a:spcBef>
                <a:spcPts val="0"/>
              </a:spcBef>
              <a:spcAft>
                <a:spcPts val="0"/>
              </a:spcAft>
              <a:buClr>
                <a:srgbClr val="4C4C4D"/>
              </a:buClr>
              <a:buSzPts val="1350"/>
              <a:buFont typeface="Heebo"/>
              <a:buNone/>
            </a:pPr>
            <a:r>
              <a:rPr lang="en-US" sz="1350" b="0" i="0" u="none" strike="noStrike" cap="none">
                <a:solidFill>
                  <a:srgbClr val="4C4C4D"/>
                </a:solidFill>
                <a:latin typeface="Heebo"/>
                <a:ea typeface="Heebo"/>
                <a:cs typeface="Heebo"/>
                <a:sym typeface="Heebo"/>
              </a:rPr>
              <a:t>Over four months of rigorous analysis by independent security teams, including Spearbit, to ensure comprehensive coverage.</a:t>
            </a:r>
            <a:endParaRPr sz="1350" b="0" i="0" u="none" strike="noStrike" cap="none"/>
          </a:p>
        </p:txBody>
      </p:sp>
      <p:sp>
        <p:nvSpPr>
          <p:cNvPr id="277" name="Google Shape;277;p23"/>
          <p:cNvSpPr/>
          <p:nvPr/>
        </p:nvSpPr>
        <p:spPr>
          <a:xfrm>
            <a:off x="9350454" y="4395668"/>
            <a:ext cx="531600" cy="22800"/>
          </a:xfrm>
          <a:prstGeom prst="roundRect">
            <a:avLst>
              <a:gd name="adj" fmla="val 116271"/>
            </a:avLst>
          </a:prstGeom>
          <a:solidFill>
            <a:srgbClr val="D8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3"/>
          <p:cNvSpPr/>
          <p:nvPr/>
        </p:nvSpPr>
        <p:spPr>
          <a:xfrm>
            <a:off x="9859089" y="4207788"/>
            <a:ext cx="398700" cy="398700"/>
          </a:xfrm>
          <a:prstGeom prst="roundRect">
            <a:avLst>
              <a:gd name="adj" fmla="val 6668"/>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3"/>
          <p:cNvSpPr/>
          <p:nvPr/>
        </p:nvSpPr>
        <p:spPr>
          <a:xfrm>
            <a:off x="9925526" y="4241006"/>
            <a:ext cx="265800" cy="332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C4C4D"/>
              </a:buClr>
              <a:buSzPts val="2050"/>
              <a:buFont typeface="Crimson Pro"/>
              <a:buNone/>
            </a:pPr>
            <a:r>
              <a:rPr lang="en-US" sz="2050" b="0" i="0" u="none" strike="noStrike" cap="none">
                <a:solidFill>
                  <a:srgbClr val="4C4C4D"/>
                </a:solidFill>
                <a:latin typeface="Crimson Pro"/>
                <a:ea typeface="Crimson Pro"/>
                <a:cs typeface="Crimson Pro"/>
                <a:sym typeface="Crimson Pro"/>
              </a:rPr>
              <a:t>3</a:t>
            </a:r>
            <a:endParaRPr sz="2050" b="0" i="0" u="none" strike="noStrike" cap="none"/>
          </a:p>
        </p:txBody>
      </p:sp>
      <p:sp>
        <p:nvSpPr>
          <p:cNvPr id="280" name="Google Shape;280;p23"/>
          <p:cNvSpPr/>
          <p:nvPr/>
        </p:nvSpPr>
        <p:spPr>
          <a:xfrm>
            <a:off x="6622733" y="4268629"/>
            <a:ext cx="2549700" cy="276900"/>
          </a:xfrm>
          <a:prstGeom prst="rect">
            <a:avLst/>
          </a:prstGeom>
          <a:noFill/>
          <a:ln>
            <a:noFill/>
          </a:ln>
        </p:spPr>
        <p:txBody>
          <a:bodyPr spcFirstLastPara="1" wrap="square" lIns="0" tIns="0" rIns="0" bIns="0" anchor="t" anchorCtr="0">
            <a:noAutofit/>
          </a:bodyPr>
          <a:lstStyle/>
          <a:p>
            <a:pPr marL="0" marR="0" lvl="0" indent="0" algn="r" rtl="0">
              <a:lnSpc>
                <a:spcPct val="126470"/>
              </a:lnSpc>
              <a:spcBef>
                <a:spcPts val="0"/>
              </a:spcBef>
              <a:spcAft>
                <a:spcPts val="0"/>
              </a:spcAft>
              <a:buClr>
                <a:srgbClr val="4C4C4D"/>
              </a:buClr>
              <a:buSzPts val="1700"/>
              <a:buFont typeface="Crimson Pro"/>
              <a:buNone/>
            </a:pPr>
            <a:r>
              <a:rPr lang="en-US" sz="1700" b="0" i="0" u="none" strike="noStrike" cap="none">
                <a:solidFill>
                  <a:srgbClr val="4C4C4D"/>
                </a:solidFill>
                <a:latin typeface="Crimson Pro"/>
                <a:ea typeface="Crimson Pro"/>
                <a:cs typeface="Crimson Pro"/>
                <a:sym typeface="Crimson Pro"/>
              </a:rPr>
              <a:t>Immediate Implementation</a:t>
            </a:r>
            <a:endParaRPr sz="1700" b="0" i="0" u="none" strike="noStrike" cap="none"/>
          </a:p>
        </p:txBody>
      </p:sp>
      <p:sp>
        <p:nvSpPr>
          <p:cNvPr id="281" name="Google Shape;281;p23"/>
          <p:cNvSpPr/>
          <p:nvPr/>
        </p:nvSpPr>
        <p:spPr>
          <a:xfrm>
            <a:off x="6261616" y="4651653"/>
            <a:ext cx="2910900" cy="283500"/>
          </a:xfrm>
          <a:prstGeom prst="rect">
            <a:avLst/>
          </a:prstGeom>
          <a:noFill/>
          <a:ln>
            <a:noFill/>
          </a:ln>
        </p:spPr>
        <p:txBody>
          <a:bodyPr spcFirstLastPara="1" wrap="square" lIns="0" tIns="0" rIns="0" bIns="0" anchor="t" anchorCtr="0">
            <a:noAutofit/>
          </a:bodyPr>
          <a:lstStyle/>
          <a:p>
            <a:pPr marL="0" marR="0" lvl="0" indent="0" algn="r" rtl="0">
              <a:lnSpc>
                <a:spcPct val="162963"/>
              </a:lnSpc>
              <a:spcBef>
                <a:spcPts val="0"/>
              </a:spcBef>
              <a:spcAft>
                <a:spcPts val="0"/>
              </a:spcAft>
              <a:buClr>
                <a:srgbClr val="4C4C4D"/>
              </a:buClr>
              <a:buSzPts val="1350"/>
              <a:buFont typeface="Heebo"/>
              <a:buNone/>
            </a:pPr>
            <a:r>
              <a:rPr lang="en-US" sz="1350" b="0" i="0" u="none" strike="noStrike" cap="none">
                <a:solidFill>
                  <a:srgbClr val="4C4C4D"/>
                </a:solidFill>
                <a:latin typeface="Heebo"/>
                <a:ea typeface="Heebo"/>
                <a:cs typeface="Heebo"/>
                <a:sym typeface="Heebo"/>
              </a:rPr>
              <a:t>Technical Fixes:</a:t>
            </a:r>
            <a:endParaRPr sz="1350" b="0" i="0" u="none" strike="noStrike" cap="none"/>
          </a:p>
        </p:txBody>
      </p:sp>
      <p:sp>
        <p:nvSpPr>
          <p:cNvPr id="282" name="Google Shape;282;p23"/>
          <p:cNvSpPr/>
          <p:nvPr/>
        </p:nvSpPr>
        <p:spPr>
          <a:xfrm>
            <a:off x="6261616" y="5041225"/>
            <a:ext cx="2910900" cy="1416900"/>
          </a:xfrm>
          <a:prstGeom prst="rect">
            <a:avLst/>
          </a:prstGeom>
          <a:noFill/>
          <a:ln>
            <a:noFill/>
          </a:ln>
        </p:spPr>
        <p:txBody>
          <a:bodyPr spcFirstLastPara="1" wrap="square" lIns="0" tIns="0" rIns="0" bIns="0" anchor="t" anchorCtr="0">
            <a:noAutofit/>
          </a:bodyPr>
          <a:lstStyle/>
          <a:p>
            <a:pPr marL="0" marR="0" lvl="0" indent="0" algn="r" rtl="0">
              <a:lnSpc>
                <a:spcPct val="162963"/>
              </a:lnSpc>
              <a:spcBef>
                <a:spcPts val="0"/>
              </a:spcBef>
              <a:spcAft>
                <a:spcPts val="0"/>
              </a:spcAft>
              <a:buClr>
                <a:srgbClr val="4C4C4D"/>
              </a:buClr>
              <a:buSzPts val="1350"/>
              <a:buFont typeface="Heebo"/>
              <a:buNone/>
            </a:pPr>
            <a:r>
              <a:rPr lang="en-US" sz="1350" b="0" i="0" u="none" strike="noStrike" cap="none">
                <a:solidFill>
                  <a:srgbClr val="4C4C4D"/>
                </a:solidFill>
                <a:latin typeface="Heebo"/>
                <a:ea typeface="Heebo"/>
                <a:cs typeface="Heebo"/>
                <a:sym typeface="Heebo"/>
              </a:rPr>
              <a:t>Implementation of fixes including strict input validation, utilising 128-bit arithmetic for critical calculations, and deploying formal verification techniques.</a:t>
            </a:r>
            <a:endParaRPr sz="1350" b="0" i="0" u="none" strike="noStrike" cap="none"/>
          </a:p>
        </p:txBody>
      </p:sp>
      <p:sp>
        <p:nvSpPr>
          <p:cNvPr id="283" name="Google Shape;283;p23"/>
          <p:cNvSpPr/>
          <p:nvPr/>
        </p:nvSpPr>
        <p:spPr>
          <a:xfrm>
            <a:off x="10234851" y="5697974"/>
            <a:ext cx="531600" cy="22800"/>
          </a:xfrm>
          <a:prstGeom prst="roundRect">
            <a:avLst>
              <a:gd name="adj" fmla="val 116271"/>
            </a:avLst>
          </a:prstGeom>
          <a:solidFill>
            <a:srgbClr val="D8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3"/>
          <p:cNvSpPr/>
          <p:nvPr/>
        </p:nvSpPr>
        <p:spPr>
          <a:xfrm>
            <a:off x="9859089" y="5510093"/>
            <a:ext cx="398700" cy="398700"/>
          </a:xfrm>
          <a:prstGeom prst="roundRect">
            <a:avLst>
              <a:gd name="adj" fmla="val 6668"/>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a:off x="9925526" y="5543312"/>
            <a:ext cx="265800" cy="332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C4C4D"/>
              </a:buClr>
              <a:buSzPts val="2050"/>
              <a:buFont typeface="Crimson Pro"/>
              <a:buNone/>
            </a:pPr>
            <a:r>
              <a:rPr lang="en-US" sz="2050" b="0" i="0" u="none" strike="noStrike" cap="none">
                <a:solidFill>
                  <a:srgbClr val="4C4C4D"/>
                </a:solidFill>
                <a:latin typeface="Crimson Pro"/>
                <a:ea typeface="Crimson Pro"/>
                <a:cs typeface="Crimson Pro"/>
                <a:sym typeface="Crimson Pro"/>
              </a:rPr>
              <a:t>4</a:t>
            </a:r>
            <a:endParaRPr sz="2050" b="0" i="0" u="none" strike="noStrike" cap="none"/>
          </a:p>
        </p:txBody>
      </p:sp>
      <p:sp>
        <p:nvSpPr>
          <p:cNvPr id="286" name="Google Shape;286;p23"/>
          <p:cNvSpPr/>
          <p:nvPr/>
        </p:nvSpPr>
        <p:spPr>
          <a:xfrm>
            <a:off x="10944344" y="5570934"/>
            <a:ext cx="2214900" cy="276900"/>
          </a:xfrm>
          <a:prstGeom prst="rect">
            <a:avLst/>
          </a:prstGeom>
          <a:noFill/>
          <a:ln>
            <a:noFill/>
          </a:ln>
        </p:spPr>
        <p:txBody>
          <a:bodyPr spcFirstLastPara="1" wrap="square" lIns="0" tIns="0" rIns="0" bIns="0" anchor="t" anchorCtr="0">
            <a:noAutofit/>
          </a:bodyPr>
          <a:lstStyle/>
          <a:p>
            <a:pPr marL="0" marR="0" lvl="0" indent="0" algn="l" rtl="0">
              <a:lnSpc>
                <a:spcPct val="126470"/>
              </a:lnSpc>
              <a:spcBef>
                <a:spcPts val="0"/>
              </a:spcBef>
              <a:spcAft>
                <a:spcPts val="0"/>
              </a:spcAft>
              <a:buClr>
                <a:srgbClr val="4C4C4D"/>
              </a:buClr>
              <a:buSzPts val="1700"/>
              <a:buFont typeface="Crimson Pro"/>
              <a:buNone/>
            </a:pPr>
            <a:r>
              <a:rPr lang="en-US" sz="1700" b="0" i="0" u="none" strike="noStrike" cap="none">
                <a:solidFill>
                  <a:srgbClr val="4C4C4D"/>
                </a:solidFill>
                <a:latin typeface="Crimson Pro"/>
                <a:ea typeface="Crimson Pro"/>
                <a:cs typeface="Crimson Pro"/>
                <a:sym typeface="Crimson Pro"/>
              </a:rPr>
              <a:t>Post-Remediation</a:t>
            </a:r>
            <a:endParaRPr sz="1700" b="0" i="0" u="none" strike="noStrike" cap="none"/>
          </a:p>
        </p:txBody>
      </p:sp>
      <p:sp>
        <p:nvSpPr>
          <p:cNvPr id="287" name="Google Shape;287;p23"/>
          <p:cNvSpPr/>
          <p:nvPr/>
        </p:nvSpPr>
        <p:spPr>
          <a:xfrm>
            <a:off x="10944344" y="5953958"/>
            <a:ext cx="2910900" cy="283500"/>
          </a:xfrm>
          <a:prstGeom prst="rect">
            <a:avLst/>
          </a:prstGeom>
          <a:noFill/>
          <a:ln>
            <a:noFill/>
          </a:ln>
        </p:spPr>
        <p:txBody>
          <a:bodyPr spcFirstLastPara="1" wrap="square" lIns="0" tIns="0" rIns="0" bIns="0" anchor="t" anchorCtr="0">
            <a:noAutofit/>
          </a:bodyPr>
          <a:lstStyle/>
          <a:p>
            <a:pPr marL="0" marR="0" lvl="0" indent="0" algn="l" rtl="0">
              <a:lnSpc>
                <a:spcPct val="162963"/>
              </a:lnSpc>
              <a:spcBef>
                <a:spcPts val="0"/>
              </a:spcBef>
              <a:spcAft>
                <a:spcPts val="0"/>
              </a:spcAft>
              <a:buClr>
                <a:srgbClr val="4C4C4D"/>
              </a:buClr>
              <a:buSzPts val="1350"/>
              <a:buFont typeface="Heebo"/>
              <a:buNone/>
            </a:pPr>
            <a:r>
              <a:rPr lang="en-US" sz="1350" b="0" i="0" u="none" strike="noStrike" cap="none">
                <a:solidFill>
                  <a:srgbClr val="4C4C4D"/>
                </a:solidFill>
                <a:latin typeface="Heebo"/>
                <a:ea typeface="Heebo"/>
                <a:cs typeface="Heebo"/>
                <a:sym typeface="Heebo"/>
              </a:rPr>
              <a:t>Staged Rollout:</a:t>
            </a:r>
            <a:endParaRPr sz="1350" b="0" i="0" u="none" strike="noStrike" cap="none"/>
          </a:p>
        </p:txBody>
      </p:sp>
      <p:sp>
        <p:nvSpPr>
          <p:cNvPr id="288" name="Google Shape;288;p23"/>
          <p:cNvSpPr/>
          <p:nvPr/>
        </p:nvSpPr>
        <p:spPr>
          <a:xfrm>
            <a:off x="10944344" y="6343531"/>
            <a:ext cx="2910900" cy="1133400"/>
          </a:xfrm>
          <a:prstGeom prst="rect">
            <a:avLst/>
          </a:prstGeom>
          <a:noFill/>
          <a:ln>
            <a:noFill/>
          </a:ln>
        </p:spPr>
        <p:txBody>
          <a:bodyPr spcFirstLastPara="1" wrap="square" lIns="0" tIns="0" rIns="0" bIns="0" anchor="t" anchorCtr="0">
            <a:noAutofit/>
          </a:bodyPr>
          <a:lstStyle/>
          <a:p>
            <a:pPr marL="0" marR="0" lvl="0" indent="0" algn="l" rtl="0">
              <a:lnSpc>
                <a:spcPct val="162963"/>
              </a:lnSpc>
              <a:spcBef>
                <a:spcPts val="0"/>
              </a:spcBef>
              <a:spcAft>
                <a:spcPts val="0"/>
              </a:spcAft>
              <a:buClr>
                <a:srgbClr val="4C4C4D"/>
              </a:buClr>
              <a:buSzPts val="1350"/>
              <a:buFont typeface="Heebo"/>
              <a:buNone/>
            </a:pPr>
            <a:r>
              <a:rPr lang="en-US" sz="1350" b="0" i="0" u="none" strike="noStrike" cap="none">
                <a:solidFill>
                  <a:srgbClr val="4C4C4D"/>
                </a:solidFill>
                <a:latin typeface="Heebo"/>
                <a:ea typeface="Heebo"/>
                <a:cs typeface="Heebo"/>
                <a:sym typeface="Heebo"/>
              </a:rPr>
              <a:t>A careful, staged mainnet rollout ensured that the system was secured without any loss of user funds.</a:t>
            </a:r>
            <a:endParaRPr sz="1350" b="0" i="0" u="none" strike="noStrike" cap="none"/>
          </a:p>
        </p:txBody>
      </p:sp>
      <p:pic>
        <p:nvPicPr>
          <p:cNvPr id="289" name="Google Shape;289;p23"/>
          <p:cNvPicPr preferRelativeResize="0"/>
          <p:nvPr/>
        </p:nvPicPr>
        <p:blipFill>
          <a:blip r:embed="rId4">
            <a:alphaModFix/>
          </a:blip>
          <a:stretch>
            <a:fillRect/>
          </a:stretch>
        </p:blipFill>
        <p:spPr>
          <a:xfrm>
            <a:off x="12573000" y="7707075"/>
            <a:ext cx="2057400" cy="5225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24"/>
          <p:cNvSpPr/>
          <p:nvPr/>
        </p:nvSpPr>
        <p:spPr>
          <a:xfrm>
            <a:off x="793790" y="1082635"/>
            <a:ext cx="9608100" cy="708900"/>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152D47"/>
              </a:buClr>
              <a:buSzPts val="4450"/>
              <a:buFont typeface="Crimson Pro"/>
              <a:buNone/>
            </a:pPr>
            <a:r>
              <a:rPr lang="en-US" sz="4450" b="0" i="0" u="none" strike="noStrike" cap="none">
                <a:solidFill>
                  <a:srgbClr val="152D47"/>
                </a:solidFill>
                <a:latin typeface="Crimson Pro"/>
                <a:ea typeface="Crimson Pro"/>
                <a:cs typeface="Crimson Pro"/>
                <a:sym typeface="Crimson Pro"/>
              </a:rPr>
              <a:t>Broader Impact and Key Lessons Learned</a:t>
            </a:r>
            <a:endParaRPr sz="4450" b="0" i="0" u="none" strike="noStrike" cap="none"/>
          </a:p>
        </p:txBody>
      </p:sp>
      <p:sp>
        <p:nvSpPr>
          <p:cNvPr id="296" name="Google Shape;296;p24"/>
          <p:cNvSpPr/>
          <p:nvPr/>
        </p:nvSpPr>
        <p:spPr>
          <a:xfrm>
            <a:off x="793790" y="2245043"/>
            <a:ext cx="13042800" cy="3630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dirty="0">
                <a:solidFill>
                  <a:srgbClr val="4C4C4D"/>
                </a:solidFill>
                <a:latin typeface="Heebo"/>
                <a:ea typeface="Heebo"/>
                <a:cs typeface="Heebo"/>
                <a:sym typeface="Heebo"/>
              </a:rPr>
              <a:t>The incident served as a wake-up call, redefining security best practices for all Layer 2 and ZK ecosystems.</a:t>
            </a:r>
            <a:endParaRPr sz="1750" b="0" i="0" u="none" strike="noStrike" cap="none" dirty="0"/>
          </a:p>
        </p:txBody>
      </p:sp>
      <p:sp>
        <p:nvSpPr>
          <p:cNvPr id="297" name="Google Shape;297;p24"/>
          <p:cNvSpPr/>
          <p:nvPr/>
        </p:nvSpPr>
        <p:spPr>
          <a:xfrm>
            <a:off x="793790" y="2863095"/>
            <a:ext cx="4196400" cy="3428847"/>
          </a:xfrm>
          <a:prstGeom prst="roundRect">
            <a:avLst>
              <a:gd name="adj" fmla="val 1030"/>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020604" y="3089910"/>
            <a:ext cx="680400" cy="680400"/>
          </a:xfrm>
          <a:prstGeom prst="roundRect">
            <a:avLst>
              <a:gd name="adj" fmla="val 13436980"/>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9" name="Google Shape;299;p24" descr="preencoded.png"/>
          <p:cNvPicPr preferRelativeResize="0"/>
          <p:nvPr/>
        </p:nvPicPr>
        <p:blipFill rotWithShape="1">
          <a:blip r:embed="rId3">
            <a:alphaModFix/>
          </a:blip>
          <a:srcRect/>
          <a:stretch/>
        </p:blipFill>
        <p:spPr>
          <a:xfrm>
            <a:off x="1207770" y="3276957"/>
            <a:ext cx="306110" cy="306110"/>
          </a:xfrm>
          <a:prstGeom prst="rect">
            <a:avLst/>
          </a:prstGeom>
          <a:noFill/>
          <a:ln>
            <a:noFill/>
          </a:ln>
        </p:spPr>
      </p:pic>
      <p:sp>
        <p:nvSpPr>
          <p:cNvPr id="300" name="Google Shape;300;p24"/>
          <p:cNvSpPr/>
          <p:nvPr/>
        </p:nvSpPr>
        <p:spPr>
          <a:xfrm>
            <a:off x="1020604" y="3997166"/>
            <a:ext cx="28353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Formal Verification</a:t>
            </a:r>
            <a:endParaRPr sz="2200" b="0" i="0" u="none" strike="noStrike" cap="none"/>
          </a:p>
        </p:txBody>
      </p:sp>
      <p:sp>
        <p:nvSpPr>
          <p:cNvPr id="301" name="Google Shape;301;p24"/>
          <p:cNvSpPr/>
          <p:nvPr/>
        </p:nvSpPr>
        <p:spPr>
          <a:xfrm>
            <a:off x="1020604" y="4487585"/>
            <a:ext cx="3742800" cy="14517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Mandated the use of mathematical proofs to ensure the correctness of cryptographic constraints and smart contract logic.</a:t>
            </a:r>
            <a:endParaRPr sz="1750" b="0" i="0" u="none" strike="noStrike" cap="none"/>
          </a:p>
        </p:txBody>
      </p:sp>
      <p:sp>
        <p:nvSpPr>
          <p:cNvPr id="302" name="Google Shape;302;p24"/>
          <p:cNvSpPr/>
          <p:nvPr/>
        </p:nvSpPr>
        <p:spPr>
          <a:xfrm>
            <a:off x="5216962" y="2863096"/>
            <a:ext cx="4196400" cy="3428846"/>
          </a:xfrm>
          <a:prstGeom prst="roundRect">
            <a:avLst>
              <a:gd name="adj" fmla="val 1030"/>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5443776" y="3089910"/>
            <a:ext cx="680400" cy="680400"/>
          </a:xfrm>
          <a:prstGeom prst="roundRect">
            <a:avLst>
              <a:gd name="adj" fmla="val 13436980"/>
            </a:avLst>
          </a:prstGeom>
          <a:solidFill>
            <a:srgbClr val="043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4" name="Google Shape;304;p24" descr="preencoded.png"/>
          <p:cNvPicPr preferRelativeResize="0"/>
          <p:nvPr/>
        </p:nvPicPr>
        <p:blipFill rotWithShape="1">
          <a:blip r:embed="rId4">
            <a:alphaModFix/>
          </a:blip>
          <a:srcRect/>
          <a:stretch/>
        </p:blipFill>
        <p:spPr>
          <a:xfrm>
            <a:off x="5630942" y="3276957"/>
            <a:ext cx="306110" cy="306110"/>
          </a:xfrm>
          <a:prstGeom prst="rect">
            <a:avLst/>
          </a:prstGeom>
          <a:noFill/>
          <a:ln>
            <a:noFill/>
          </a:ln>
        </p:spPr>
      </p:pic>
      <p:sp>
        <p:nvSpPr>
          <p:cNvPr id="305" name="Google Shape;305;p24"/>
          <p:cNvSpPr/>
          <p:nvPr/>
        </p:nvSpPr>
        <p:spPr>
          <a:xfrm>
            <a:off x="5443776" y="3997166"/>
            <a:ext cx="29154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Highlighting Complexity</a:t>
            </a:r>
            <a:endParaRPr sz="2200" b="0" i="0" u="none" strike="noStrike" cap="none"/>
          </a:p>
        </p:txBody>
      </p:sp>
      <p:sp>
        <p:nvSpPr>
          <p:cNvPr id="306" name="Google Shape;306;p24"/>
          <p:cNvSpPr/>
          <p:nvPr/>
        </p:nvSpPr>
        <p:spPr>
          <a:xfrm>
            <a:off x="5443776" y="4487585"/>
            <a:ext cx="3742800" cy="14517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dirty="0">
                <a:solidFill>
                  <a:srgbClr val="4C4C4D"/>
                </a:solidFill>
                <a:latin typeface="Heebo"/>
                <a:ea typeface="Heebo"/>
                <a:cs typeface="Heebo"/>
                <a:sym typeface="Heebo"/>
              </a:rPr>
              <a:t>Exposed the immense complexity and potential attack surface within production-ready ZK-Rollup implementations.</a:t>
            </a:r>
            <a:endParaRPr sz="1750" b="0" i="0" u="none" strike="noStrike" cap="none" dirty="0"/>
          </a:p>
        </p:txBody>
      </p:sp>
      <p:sp>
        <p:nvSpPr>
          <p:cNvPr id="307" name="Google Shape;307;p24"/>
          <p:cNvSpPr/>
          <p:nvPr/>
        </p:nvSpPr>
        <p:spPr>
          <a:xfrm>
            <a:off x="9640133" y="2863095"/>
            <a:ext cx="4196400" cy="3428845"/>
          </a:xfrm>
          <a:prstGeom prst="roundRect">
            <a:avLst>
              <a:gd name="adj" fmla="val 1030"/>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9866948" y="3089910"/>
            <a:ext cx="680400" cy="680400"/>
          </a:xfrm>
          <a:prstGeom prst="roundRect">
            <a:avLst>
              <a:gd name="adj" fmla="val 13436980"/>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9" name="Google Shape;309;p24" descr="preencoded.png"/>
          <p:cNvPicPr preferRelativeResize="0"/>
          <p:nvPr/>
        </p:nvPicPr>
        <p:blipFill rotWithShape="1">
          <a:blip r:embed="rId5">
            <a:alphaModFix/>
          </a:blip>
          <a:srcRect/>
          <a:stretch/>
        </p:blipFill>
        <p:spPr>
          <a:xfrm>
            <a:off x="10054114" y="3276957"/>
            <a:ext cx="306110" cy="306110"/>
          </a:xfrm>
          <a:prstGeom prst="rect">
            <a:avLst/>
          </a:prstGeom>
          <a:noFill/>
          <a:ln>
            <a:noFill/>
          </a:ln>
        </p:spPr>
      </p:pic>
      <p:sp>
        <p:nvSpPr>
          <p:cNvPr id="310" name="Google Shape;310;p24"/>
          <p:cNvSpPr/>
          <p:nvPr/>
        </p:nvSpPr>
        <p:spPr>
          <a:xfrm>
            <a:off x="9866948" y="3997166"/>
            <a:ext cx="32979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Decentralisation Imperative</a:t>
            </a:r>
            <a:endParaRPr sz="2200" b="0" i="0" u="none" strike="noStrike" cap="none"/>
          </a:p>
        </p:txBody>
      </p:sp>
      <p:sp>
        <p:nvSpPr>
          <p:cNvPr id="311" name="Google Shape;311;p24"/>
          <p:cNvSpPr/>
          <p:nvPr/>
        </p:nvSpPr>
        <p:spPr>
          <a:xfrm>
            <a:off x="9866948" y="4487585"/>
            <a:ext cx="3742800" cy="14517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Emphasised the danger of relying on centralised aggregators, driving the push towards more decentralised security models.</a:t>
            </a:r>
            <a:endParaRPr sz="1750" b="0" i="0" u="none" strike="noStrike" cap="none"/>
          </a:p>
        </p:txBody>
      </p:sp>
      <p:sp>
        <p:nvSpPr>
          <p:cNvPr id="312" name="Google Shape;312;p24"/>
          <p:cNvSpPr/>
          <p:nvPr/>
        </p:nvSpPr>
        <p:spPr>
          <a:xfrm>
            <a:off x="793790" y="6421160"/>
            <a:ext cx="13042800" cy="7257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dirty="0">
                <a:solidFill>
                  <a:srgbClr val="4C4C4D"/>
                </a:solidFill>
                <a:latin typeface="Heebo"/>
                <a:ea typeface="Heebo"/>
                <a:cs typeface="Heebo"/>
                <a:sym typeface="Heebo"/>
              </a:rPr>
              <a:t>This security event directly led to the establishment of industry-wide standards for Layer 2 security auditing and disclosure protocols.</a:t>
            </a:r>
            <a:endParaRPr sz="1750" b="0" i="0" u="none" strike="noStrike" cap="none" dirty="0"/>
          </a:p>
        </p:txBody>
      </p:sp>
      <p:pic>
        <p:nvPicPr>
          <p:cNvPr id="313" name="Google Shape;313;p24"/>
          <p:cNvPicPr preferRelativeResize="0"/>
          <p:nvPr/>
        </p:nvPicPr>
        <p:blipFill>
          <a:blip r:embed="rId6">
            <a:alphaModFix/>
          </a:blip>
          <a:stretch>
            <a:fillRect/>
          </a:stretch>
        </p:blipFill>
        <p:spPr>
          <a:xfrm>
            <a:off x="12573000" y="7707075"/>
            <a:ext cx="2057400" cy="5225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5"/>
          <p:cNvSpPr/>
          <p:nvPr/>
        </p:nvSpPr>
        <p:spPr>
          <a:xfrm>
            <a:off x="793790" y="753904"/>
            <a:ext cx="9148500" cy="708900"/>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152D47"/>
              </a:buClr>
              <a:buSzPts val="4450"/>
              <a:buFont typeface="Crimson Pro"/>
              <a:buNone/>
            </a:pPr>
            <a:r>
              <a:rPr lang="en-US" sz="4450" b="0" i="0" u="none" strike="noStrike" cap="none">
                <a:solidFill>
                  <a:srgbClr val="152D47"/>
                </a:solidFill>
                <a:latin typeface="Crimson Pro"/>
                <a:ea typeface="Crimson Pro"/>
                <a:cs typeface="Crimson Pro"/>
                <a:sym typeface="Crimson Pro"/>
              </a:rPr>
              <a:t>Key Statistics and Remediation Metrics</a:t>
            </a:r>
            <a:endParaRPr sz="4450" b="0" i="0" u="none" strike="noStrike" cap="none"/>
          </a:p>
        </p:txBody>
      </p:sp>
      <p:sp>
        <p:nvSpPr>
          <p:cNvPr id="320" name="Google Shape;320;p25"/>
          <p:cNvSpPr/>
          <p:nvPr/>
        </p:nvSpPr>
        <p:spPr>
          <a:xfrm>
            <a:off x="793790" y="1916311"/>
            <a:ext cx="13042800" cy="3630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The scale of the threat and the scope of the response effort were significant, demanding extensive resource allocation.</a:t>
            </a:r>
            <a:endParaRPr sz="1750" b="0" i="0" u="none" strike="noStrike" cap="none"/>
          </a:p>
        </p:txBody>
      </p:sp>
      <p:sp>
        <p:nvSpPr>
          <p:cNvPr id="321" name="Google Shape;321;p25"/>
          <p:cNvSpPr/>
          <p:nvPr/>
        </p:nvSpPr>
        <p:spPr>
          <a:xfrm>
            <a:off x="793790" y="2647712"/>
            <a:ext cx="3048000" cy="748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C4C4D"/>
              </a:buClr>
              <a:buSzPts val="5850"/>
              <a:buFont typeface="Crimson Pro"/>
              <a:buNone/>
            </a:pPr>
            <a:r>
              <a:rPr lang="en-US" sz="5850" b="0" i="0" u="none" strike="noStrike" cap="none">
                <a:solidFill>
                  <a:srgbClr val="4C4C4D"/>
                </a:solidFill>
                <a:latin typeface="Crimson Pro"/>
                <a:ea typeface="Crimson Pro"/>
                <a:cs typeface="Crimson Pro"/>
                <a:sym typeface="Crimson Pro"/>
              </a:rPr>
              <a:t>14</a:t>
            </a:r>
            <a:endParaRPr sz="5850" b="0" i="0" u="none" strike="noStrike" cap="none"/>
          </a:p>
        </p:txBody>
      </p:sp>
      <p:sp>
        <p:nvSpPr>
          <p:cNvPr id="322" name="Google Shape;322;p25"/>
          <p:cNvSpPr/>
          <p:nvPr/>
        </p:nvSpPr>
        <p:spPr>
          <a:xfrm>
            <a:off x="900113" y="3679508"/>
            <a:ext cx="2835300" cy="354300"/>
          </a:xfrm>
          <a:prstGeom prst="rect">
            <a:avLst/>
          </a:prstGeom>
          <a:noFill/>
          <a:ln>
            <a:noFill/>
          </a:ln>
        </p:spPr>
        <p:txBody>
          <a:bodyPr spcFirstLastPara="1" wrap="square" lIns="0" tIns="0" rIns="0" bIns="0" anchor="t" anchorCtr="0">
            <a:noAutofit/>
          </a:bodyPr>
          <a:lstStyle/>
          <a:p>
            <a:pPr marL="0" marR="0" lvl="0" indent="0" algn="ctr"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Severe Vulnerabilities</a:t>
            </a:r>
            <a:endParaRPr sz="2200" b="0" i="0" u="none" strike="noStrike" cap="none"/>
          </a:p>
        </p:txBody>
      </p:sp>
      <p:sp>
        <p:nvSpPr>
          <p:cNvPr id="323" name="Google Shape;323;p25"/>
          <p:cNvSpPr/>
          <p:nvPr/>
        </p:nvSpPr>
        <p:spPr>
          <a:xfrm>
            <a:off x="793790" y="4169926"/>
            <a:ext cx="3048000" cy="1088700"/>
          </a:xfrm>
          <a:prstGeom prst="rect">
            <a:avLst/>
          </a:prstGeom>
          <a:noFill/>
          <a:ln>
            <a:noFill/>
          </a:ln>
        </p:spPr>
        <p:txBody>
          <a:bodyPr spcFirstLastPara="1" wrap="square" lIns="0" tIns="0" rIns="0" bIns="0" anchor="t" anchorCtr="0">
            <a:noAutofit/>
          </a:bodyPr>
          <a:lstStyle/>
          <a:p>
            <a:pPr marL="0" marR="0" lvl="0" indent="0" algn="ctr"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Total number of high-risk flaws discovered across the ZK system components.</a:t>
            </a:r>
            <a:endParaRPr sz="1750" b="0" i="0" u="none" strike="noStrike" cap="none"/>
          </a:p>
        </p:txBody>
      </p:sp>
      <p:sp>
        <p:nvSpPr>
          <p:cNvPr id="324" name="Google Shape;324;p25"/>
          <p:cNvSpPr/>
          <p:nvPr/>
        </p:nvSpPr>
        <p:spPr>
          <a:xfrm>
            <a:off x="4125278" y="2647712"/>
            <a:ext cx="3048000" cy="748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C4C4D"/>
              </a:buClr>
              <a:buSzPts val="5850"/>
              <a:buFont typeface="Crimson Pro"/>
              <a:buNone/>
            </a:pPr>
            <a:r>
              <a:rPr lang="en-US" sz="5850" b="0" i="0" u="none" strike="noStrike" cap="none" dirty="0">
                <a:solidFill>
                  <a:srgbClr val="4C4C4D"/>
                </a:solidFill>
                <a:latin typeface="Crimson Pro"/>
                <a:ea typeface="Crimson Pro"/>
                <a:cs typeface="Crimson Pro"/>
                <a:sym typeface="Crimson Pro"/>
              </a:rPr>
              <a:t>$500M+</a:t>
            </a:r>
            <a:endParaRPr sz="5850" b="0" i="0" u="none" strike="noStrike" cap="none" dirty="0"/>
          </a:p>
        </p:txBody>
      </p:sp>
      <p:sp>
        <p:nvSpPr>
          <p:cNvPr id="325" name="Google Shape;325;p25"/>
          <p:cNvSpPr/>
          <p:nvPr/>
        </p:nvSpPr>
        <p:spPr>
          <a:xfrm>
            <a:off x="4231719" y="3679508"/>
            <a:ext cx="2835300" cy="354300"/>
          </a:xfrm>
          <a:prstGeom prst="rect">
            <a:avLst/>
          </a:prstGeom>
          <a:noFill/>
          <a:ln>
            <a:noFill/>
          </a:ln>
        </p:spPr>
        <p:txBody>
          <a:bodyPr spcFirstLastPara="1" wrap="square" lIns="0" tIns="0" rIns="0" bIns="0" anchor="t" anchorCtr="0">
            <a:noAutofit/>
          </a:bodyPr>
          <a:lstStyle/>
          <a:p>
            <a:pPr marL="0" marR="0" lvl="0" indent="0" algn="ctr"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Potential Risk</a:t>
            </a:r>
            <a:endParaRPr sz="2200" b="0" i="0" u="none" strike="noStrike" cap="none"/>
          </a:p>
        </p:txBody>
      </p:sp>
      <p:sp>
        <p:nvSpPr>
          <p:cNvPr id="326" name="Google Shape;326;p25"/>
          <p:cNvSpPr/>
          <p:nvPr/>
        </p:nvSpPr>
        <p:spPr>
          <a:xfrm>
            <a:off x="4125278" y="4169926"/>
            <a:ext cx="3048000" cy="1451700"/>
          </a:xfrm>
          <a:prstGeom prst="rect">
            <a:avLst/>
          </a:prstGeom>
          <a:noFill/>
          <a:ln>
            <a:noFill/>
          </a:ln>
        </p:spPr>
        <p:txBody>
          <a:bodyPr spcFirstLastPara="1" wrap="square" lIns="0" tIns="0" rIns="0" bIns="0" anchor="t" anchorCtr="0">
            <a:noAutofit/>
          </a:bodyPr>
          <a:lstStyle/>
          <a:p>
            <a:pPr marL="0" marR="0" lvl="0" indent="0" algn="ctr"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Estimated value of assets potentially jeopardised had the vulnerabilities been exploited.</a:t>
            </a:r>
            <a:endParaRPr sz="1750" b="0" i="0" u="none" strike="noStrike" cap="none"/>
          </a:p>
        </p:txBody>
      </p:sp>
      <p:sp>
        <p:nvSpPr>
          <p:cNvPr id="327" name="Google Shape;327;p25"/>
          <p:cNvSpPr/>
          <p:nvPr/>
        </p:nvSpPr>
        <p:spPr>
          <a:xfrm>
            <a:off x="7456884" y="2647712"/>
            <a:ext cx="3048000" cy="748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C4C4D"/>
              </a:buClr>
              <a:buSzPts val="5850"/>
              <a:buFont typeface="Crimson Pro"/>
              <a:buNone/>
            </a:pPr>
            <a:r>
              <a:rPr lang="en-US" sz="5850" b="0" i="0" u="none" strike="noStrike" cap="none">
                <a:solidFill>
                  <a:srgbClr val="4C4C4D"/>
                </a:solidFill>
                <a:latin typeface="Crimson Pro"/>
                <a:ea typeface="Crimson Pro"/>
                <a:cs typeface="Crimson Pro"/>
                <a:sym typeface="Crimson Pro"/>
              </a:rPr>
              <a:t>3+</a:t>
            </a:r>
            <a:endParaRPr sz="5850" b="0" i="0" u="none" strike="noStrike" cap="none"/>
          </a:p>
        </p:txBody>
      </p:sp>
      <p:sp>
        <p:nvSpPr>
          <p:cNvPr id="328" name="Google Shape;328;p25"/>
          <p:cNvSpPr/>
          <p:nvPr/>
        </p:nvSpPr>
        <p:spPr>
          <a:xfrm>
            <a:off x="7563326" y="3679508"/>
            <a:ext cx="2835300" cy="354300"/>
          </a:xfrm>
          <a:prstGeom prst="rect">
            <a:avLst/>
          </a:prstGeom>
          <a:noFill/>
          <a:ln>
            <a:noFill/>
          </a:ln>
        </p:spPr>
        <p:txBody>
          <a:bodyPr spcFirstLastPara="1" wrap="square" lIns="0" tIns="0" rIns="0" bIns="0" anchor="t" anchorCtr="0">
            <a:noAutofit/>
          </a:bodyPr>
          <a:lstStyle/>
          <a:p>
            <a:pPr marL="0" marR="0" lvl="0" indent="0" algn="ctr"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Months to Remediate</a:t>
            </a:r>
            <a:endParaRPr sz="2200" b="0" i="0" u="none" strike="noStrike" cap="none"/>
          </a:p>
        </p:txBody>
      </p:sp>
      <p:sp>
        <p:nvSpPr>
          <p:cNvPr id="329" name="Google Shape;329;p25"/>
          <p:cNvSpPr/>
          <p:nvPr/>
        </p:nvSpPr>
        <p:spPr>
          <a:xfrm>
            <a:off x="7456884" y="4169926"/>
            <a:ext cx="3048000" cy="1451700"/>
          </a:xfrm>
          <a:prstGeom prst="rect">
            <a:avLst/>
          </a:prstGeom>
          <a:noFill/>
          <a:ln>
            <a:noFill/>
          </a:ln>
        </p:spPr>
        <p:txBody>
          <a:bodyPr spcFirstLastPara="1" wrap="square" lIns="0" tIns="0" rIns="0" bIns="0" anchor="t" anchorCtr="0">
            <a:noAutofit/>
          </a:bodyPr>
          <a:lstStyle/>
          <a:p>
            <a:pPr marL="0" marR="0" lvl="0" indent="0" algn="ctr"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Time required for the full identification, fixing, re-auditing, and safe deployment of all patches.</a:t>
            </a:r>
            <a:endParaRPr sz="1750" b="0" i="0" u="none" strike="noStrike" cap="none"/>
          </a:p>
        </p:txBody>
      </p:sp>
      <p:sp>
        <p:nvSpPr>
          <p:cNvPr id="330" name="Google Shape;330;p25"/>
          <p:cNvSpPr/>
          <p:nvPr/>
        </p:nvSpPr>
        <p:spPr>
          <a:xfrm>
            <a:off x="10788491" y="2647712"/>
            <a:ext cx="3048000" cy="748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4C4C4D"/>
              </a:buClr>
              <a:buSzPts val="5850"/>
              <a:buFont typeface="Crimson Pro"/>
              <a:buNone/>
            </a:pPr>
            <a:r>
              <a:rPr lang="en-US" sz="5850" b="0" i="0" u="none" strike="noStrike" cap="none">
                <a:solidFill>
                  <a:srgbClr val="4C4C4D"/>
                </a:solidFill>
                <a:latin typeface="Crimson Pro"/>
                <a:ea typeface="Crimson Pro"/>
                <a:cs typeface="Crimson Pro"/>
                <a:sym typeface="Crimson Pro"/>
              </a:rPr>
              <a:t>35</a:t>
            </a:r>
            <a:endParaRPr sz="5850" b="0" i="0" u="none" strike="noStrike" cap="none"/>
          </a:p>
        </p:txBody>
      </p:sp>
      <p:sp>
        <p:nvSpPr>
          <p:cNvPr id="331" name="Google Shape;331;p25"/>
          <p:cNvSpPr/>
          <p:nvPr/>
        </p:nvSpPr>
        <p:spPr>
          <a:xfrm>
            <a:off x="10894933" y="3679508"/>
            <a:ext cx="2835300" cy="354300"/>
          </a:xfrm>
          <a:prstGeom prst="rect">
            <a:avLst/>
          </a:prstGeom>
          <a:noFill/>
          <a:ln>
            <a:noFill/>
          </a:ln>
        </p:spPr>
        <p:txBody>
          <a:bodyPr spcFirstLastPara="1" wrap="square" lIns="0" tIns="0" rIns="0" bIns="0" anchor="t" anchorCtr="0">
            <a:noAutofit/>
          </a:bodyPr>
          <a:lstStyle/>
          <a:p>
            <a:pPr marL="0" marR="0" lvl="0" indent="0" algn="ctr"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System Components</a:t>
            </a:r>
            <a:endParaRPr sz="2200" b="0" i="0" u="none" strike="noStrike" cap="none"/>
          </a:p>
        </p:txBody>
      </p:sp>
      <p:sp>
        <p:nvSpPr>
          <p:cNvPr id="332" name="Google Shape;332;p25"/>
          <p:cNvSpPr/>
          <p:nvPr/>
        </p:nvSpPr>
        <p:spPr>
          <a:xfrm>
            <a:off x="10788491" y="4169926"/>
            <a:ext cx="3048000" cy="1814400"/>
          </a:xfrm>
          <a:prstGeom prst="rect">
            <a:avLst/>
          </a:prstGeom>
          <a:noFill/>
          <a:ln>
            <a:noFill/>
          </a:ln>
        </p:spPr>
        <p:txBody>
          <a:bodyPr spcFirstLastPara="1" wrap="square" lIns="0" tIns="0" rIns="0" bIns="0" anchor="t" anchorCtr="0">
            <a:noAutofit/>
          </a:bodyPr>
          <a:lstStyle/>
          <a:p>
            <a:pPr marL="0" marR="0" lvl="0" indent="0" algn="ctr" rtl="0">
              <a:lnSpc>
                <a:spcPct val="162857"/>
              </a:lnSpc>
              <a:spcBef>
                <a:spcPts val="0"/>
              </a:spcBef>
              <a:spcAft>
                <a:spcPts val="0"/>
              </a:spcAft>
              <a:buClr>
                <a:srgbClr val="4C4C4D"/>
              </a:buClr>
              <a:buSzPts val="1750"/>
              <a:buFont typeface="Heebo"/>
              <a:buNone/>
            </a:pPr>
            <a:r>
              <a:rPr lang="en-US" sz="1750" b="0" i="0" u="none" strike="noStrike" cap="none" dirty="0">
                <a:solidFill>
                  <a:srgbClr val="4C4C4D"/>
                </a:solidFill>
                <a:latin typeface="Heebo"/>
                <a:ea typeface="Heebo"/>
                <a:cs typeface="Heebo"/>
                <a:sym typeface="Heebo"/>
              </a:rPr>
              <a:t>Number of distinct cryptographic and smart contract modules rigorously tested during the comprehensive audit.</a:t>
            </a:r>
            <a:endParaRPr sz="1750" b="0" i="0" u="none" strike="noStrike" cap="none" dirty="0"/>
          </a:p>
        </p:txBody>
      </p:sp>
      <p:sp>
        <p:nvSpPr>
          <p:cNvPr id="333" name="Google Shape;333;p25"/>
          <p:cNvSpPr/>
          <p:nvPr/>
        </p:nvSpPr>
        <p:spPr>
          <a:xfrm>
            <a:off x="1133951" y="6494740"/>
            <a:ext cx="12702600" cy="7257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dirty="0">
                <a:solidFill>
                  <a:srgbClr val="4C4C4D"/>
                </a:solidFill>
                <a:latin typeface="Heebo"/>
                <a:ea typeface="Heebo"/>
                <a:cs typeface="Heebo"/>
                <a:sym typeface="Heebo"/>
              </a:rPr>
              <a:t>Transparency and rapid disclosure were essential in maintaining user confidence and ensuring the long-term integrity of the platform.</a:t>
            </a:r>
            <a:endParaRPr sz="1750" b="0" i="0" u="none" strike="noStrike" cap="none" dirty="0"/>
          </a:p>
        </p:txBody>
      </p:sp>
      <p:sp>
        <p:nvSpPr>
          <p:cNvPr id="334" name="Google Shape;334;p25"/>
          <p:cNvSpPr/>
          <p:nvPr/>
        </p:nvSpPr>
        <p:spPr>
          <a:xfrm>
            <a:off x="793790" y="6239589"/>
            <a:ext cx="30600" cy="1236000"/>
          </a:xfrm>
          <a:prstGeom prst="rect">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5" name="Google Shape;335;p25"/>
          <p:cNvPicPr preferRelativeResize="0"/>
          <p:nvPr/>
        </p:nvPicPr>
        <p:blipFill>
          <a:blip r:embed="rId3">
            <a:alphaModFix/>
          </a:blip>
          <a:stretch>
            <a:fillRect/>
          </a:stretch>
        </p:blipFill>
        <p:spPr>
          <a:xfrm>
            <a:off x="12573000" y="7707075"/>
            <a:ext cx="2057400" cy="522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6"/>
          <p:cNvSpPr/>
          <p:nvPr/>
        </p:nvSpPr>
        <p:spPr>
          <a:xfrm>
            <a:off x="753427" y="591979"/>
            <a:ext cx="10191900" cy="6726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152D47"/>
              </a:buClr>
              <a:buSzPts val="4200"/>
              <a:buFont typeface="Crimson Pro"/>
              <a:buNone/>
            </a:pPr>
            <a:r>
              <a:rPr lang="en-US" sz="4200" b="0" i="0" u="none" strike="noStrike" cap="none">
                <a:solidFill>
                  <a:srgbClr val="152D47"/>
                </a:solidFill>
                <a:latin typeface="Crimson Pro"/>
                <a:ea typeface="Crimson Pro"/>
                <a:cs typeface="Crimson Pro"/>
                <a:sym typeface="Crimson Pro"/>
              </a:rPr>
              <a:t>Summary: The Need for Rigorous Engineering</a:t>
            </a:r>
            <a:endParaRPr sz="4200" b="0" i="0" u="none" strike="noStrike" cap="none"/>
          </a:p>
        </p:txBody>
      </p:sp>
      <p:sp>
        <p:nvSpPr>
          <p:cNvPr id="342" name="Google Shape;342;p26"/>
          <p:cNvSpPr/>
          <p:nvPr/>
        </p:nvSpPr>
        <p:spPr>
          <a:xfrm>
            <a:off x="753427" y="1802844"/>
            <a:ext cx="4305300" cy="538200"/>
          </a:xfrm>
          <a:prstGeom prst="rect">
            <a:avLst/>
          </a:prstGeom>
          <a:noFill/>
          <a:ln>
            <a:noFill/>
          </a:ln>
        </p:spPr>
        <p:txBody>
          <a:bodyPr spcFirstLastPara="1" wrap="square" lIns="0" tIns="0" rIns="0" bIns="0" anchor="t" anchorCtr="0">
            <a:noAutofit/>
          </a:bodyPr>
          <a:lstStyle/>
          <a:p>
            <a:pPr marL="0" marR="0" lvl="0" indent="0" algn="l" rtl="0">
              <a:lnSpc>
                <a:spcPct val="125373"/>
              </a:lnSpc>
              <a:spcBef>
                <a:spcPts val="0"/>
              </a:spcBef>
              <a:spcAft>
                <a:spcPts val="0"/>
              </a:spcAft>
              <a:buClr>
                <a:srgbClr val="152D47"/>
              </a:buClr>
              <a:buSzPts val="3350"/>
              <a:buFont typeface="Crimson Pro"/>
              <a:buNone/>
            </a:pPr>
            <a:r>
              <a:rPr lang="en-US" sz="3350" b="0" i="0" u="none" strike="noStrike" cap="none">
                <a:solidFill>
                  <a:srgbClr val="152D47"/>
                </a:solidFill>
                <a:latin typeface="Crimson Pro"/>
                <a:ea typeface="Crimson Pro"/>
                <a:cs typeface="Crimson Pro"/>
                <a:sym typeface="Crimson Pro"/>
              </a:rPr>
              <a:t>The Proof Forgery Bug</a:t>
            </a:r>
            <a:endParaRPr sz="3350" b="0" i="0" u="none" strike="noStrike" cap="none"/>
          </a:p>
        </p:txBody>
      </p:sp>
      <p:sp>
        <p:nvSpPr>
          <p:cNvPr id="343" name="Google Shape;343;p26"/>
          <p:cNvSpPr/>
          <p:nvPr/>
        </p:nvSpPr>
        <p:spPr>
          <a:xfrm>
            <a:off x="753427" y="2766382"/>
            <a:ext cx="7664100" cy="688800"/>
          </a:xfrm>
          <a:prstGeom prst="rect">
            <a:avLst/>
          </a:prstGeom>
          <a:noFill/>
          <a:ln>
            <a:noFill/>
          </a:ln>
        </p:spPr>
        <p:txBody>
          <a:bodyPr spcFirstLastPara="1" wrap="square" lIns="0" tIns="0" rIns="0" bIns="0" anchor="t" anchorCtr="0">
            <a:noAutofit/>
          </a:bodyPr>
          <a:lstStyle/>
          <a:p>
            <a:pPr marL="0" marR="0" lvl="0" indent="0" algn="l" rtl="0">
              <a:lnSpc>
                <a:spcPct val="16363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The Polygon zkEVM vulnerability represented one of the most severe proof forgery bugs ever identified on a live blockchain infrastructure.</a:t>
            </a:r>
            <a:endParaRPr sz="1650" b="0" i="0" u="none" strike="noStrike" cap="none"/>
          </a:p>
        </p:txBody>
      </p:sp>
      <p:sp>
        <p:nvSpPr>
          <p:cNvPr id="344" name="Google Shape;344;p26"/>
          <p:cNvSpPr/>
          <p:nvPr/>
        </p:nvSpPr>
        <p:spPr>
          <a:xfrm>
            <a:off x="753427" y="3648754"/>
            <a:ext cx="7664100" cy="688800"/>
          </a:xfrm>
          <a:prstGeom prst="rect">
            <a:avLst/>
          </a:prstGeom>
          <a:noFill/>
          <a:ln>
            <a:noFill/>
          </a:ln>
        </p:spPr>
        <p:txBody>
          <a:bodyPr spcFirstLastPara="1" wrap="square" lIns="0" tIns="0" rIns="0" bIns="0" anchor="t" anchorCtr="0">
            <a:noAutofit/>
          </a:bodyPr>
          <a:lstStyle/>
          <a:p>
            <a:pPr marL="342900" marR="0" lvl="0" indent="-342900" algn="l" rtl="0">
              <a:lnSpc>
                <a:spcPct val="163636"/>
              </a:lnSpc>
              <a:spcBef>
                <a:spcPts val="0"/>
              </a:spcBef>
              <a:spcAft>
                <a:spcPts val="0"/>
              </a:spcAft>
              <a:buClr>
                <a:srgbClr val="4C4C4D"/>
              </a:buClr>
              <a:buSzPts val="1650"/>
              <a:buFont typeface="Heebo"/>
              <a:buChar char="•"/>
            </a:pPr>
            <a:r>
              <a:rPr lang="en-US" sz="1650" b="0" i="0" u="none" strike="noStrike" cap="none">
                <a:solidFill>
                  <a:srgbClr val="4C4C4D"/>
                </a:solidFill>
                <a:latin typeface="Heebo"/>
                <a:ea typeface="Heebo"/>
                <a:cs typeface="Heebo"/>
                <a:sym typeface="Heebo"/>
              </a:rPr>
              <a:t>It demonstrated that even advanced cryptographic systems are susceptible to complex implementation errors.</a:t>
            </a:r>
            <a:endParaRPr sz="1650" b="0" i="0" u="none" strike="noStrike" cap="none"/>
          </a:p>
        </p:txBody>
      </p:sp>
      <p:sp>
        <p:nvSpPr>
          <p:cNvPr id="345" name="Google Shape;345;p26"/>
          <p:cNvSpPr/>
          <p:nvPr/>
        </p:nvSpPr>
        <p:spPr>
          <a:xfrm>
            <a:off x="753427" y="4412659"/>
            <a:ext cx="7664100" cy="688800"/>
          </a:xfrm>
          <a:prstGeom prst="rect">
            <a:avLst/>
          </a:prstGeom>
          <a:noFill/>
          <a:ln>
            <a:noFill/>
          </a:ln>
        </p:spPr>
        <p:txBody>
          <a:bodyPr spcFirstLastPara="1" wrap="square" lIns="0" tIns="0" rIns="0" bIns="0" anchor="t" anchorCtr="0">
            <a:noAutofit/>
          </a:bodyPr>
          <a:lstStyle/>
          <a:p>
            <a:pPr marL="342900" marR="0" lvl="0" indent="-342900" algn="l" rtl="0">
              <a:lnSpc>
                <a:spcPct val="163636"/>
              </a:lnSpc>
              <a:spcBef>
                <a:spcPts val="0"/>
              </a:spcBef>
              <a:spcAft>
                <a:spcPts val="0"/>
              </a:spcAft>
              <a:buClr>
                <a:srgbClr val="4C4C4D"/>
              </a:buClr>
              <a:buSzPts val="1650"/>
              <a:buFont typeface="Heebo"/>
              <a:buChar char="•"/>
            </a:pPr>
            <a:r>
              <a:rPr lang="en-US" sz="1650" b="0" i="0" u="none" strike="noStrike" cap="none" dirty="0">
                <a:solidFill>
                  <a:srgbClr val="4C4C4D"/>
                </a:solidFill>
                <a:latin typeface="Heebo"/>
                <a:ea typeface="Heebo"/>
                <a:cs typeface="Heebo"/>
                <a:sym typeface="Heebo"/>
              </a:rPr>
              <a:t>The flaw had the potential to compromise the integrity of the entire rollup state.</a:t>
            </a:r>
            <a:endParaRPr sz="1650" b="0" i="0" u="none" strike="noStrike" cap="none" dirty="0"/>
          </a:p>
        </p:txBody>
      </p:sp>
      <p:sp>
        <p:nvSpPr>
          <p:cNvPr id="346" name="Google Shape;346;p26"/>
          <p:cNvSpPr/>
          <p:nvPr/>
        </p:nvSpPr>
        <p:spPr>
          <a:xfrm>
            <a:off x="753427" y="5176564"/>
            <a:ext cx="7664100" cy="688800"/>
          </a:xfrm>
          <a:prstGeom prst="rect">
            <a:avLst/>
          </a:prstGeom>
          <a:noFill/>
          <a:ln>
            <a:noFill/>
          </a:ln>
        </p:spPr>
        <p:txBody>
          <a:bodyPr spcFirstLastPara="1" wrap="square" lIns="0" tIns="0" rIns="0" bIns="0" anchor="t" anchorCtr="0">
            <a:noAutofit/>
          </a:bodyPr>
          <a:lstStyle/>
          <a:p>
            <a:pPr marL="342900" marR="0" lvl="0" indent="-342900" algn="l" rtl="0">
              <a:lnSpc>
                <a:spcPct val="163636"/>
              </a:lnSpc>
              <a:spcBef>
                <a:spcPts val="0"/>
              </a:spcBef>
              <a:spcAft>
                <a:spcPts val="0"/>
              </a:spcAft>
              <a:buClr>
                <a:srgbClr val="4C4C4D"/>
              </a:buClr>
              <a:buSzPts val="1650"/>
              <a:buFont typeface="Heebo"/>
              <a:buChar char="•"/>
            </a:pPr>
            <a:r>
              <a:rPr lang="en-US" sz="1650" b="0" i="0" u="none" strike="noStrike" cap="none" dirty="0">
                <a:solidFill>
                  <a:srgbClr val="4C4C4D"/>
                </a:solidFill>
                <a:latin typeface="Heebo"/>
                <a:ea typeface="Heebo"/>
                <a:cs typeface="Heebo"/>
                <a:sym typeface="Heebo"/>
              </a:rPr>
              <a:t>The incident set a new benchmark for the scrutiny required in deploying zero-knowledge technology.</a:t>
            </a:r>
            <a:endParaRPr sz="1650" b="0" i="0" u="none" strike="noStrike" cap="none" dirty="0"/>
          </a:p>
        </p:txBody>
      </p:sp>
      <p:pic>
        <p:nvPicPr>
          <p:cNvPr id="347" name="Google Shape;347;p26" descr="preencoded.png"/>
          <p:cNvPicPr preferRelativeResize="0"/>
          <p:nvPr/>
        </p:nvPicPr>
        <p:blipFill rotWithShape="1">
          <a:blip r:embed="rId3">
            <a:alphaModFix/>
          </a:blip>
          <a:srcRect/>
          <a:stretch/>
        </p:blipFill>
        <p:spPr>
          <a:xfrm>
            <a:off x="8950166" y="1829753"/>
            <a:ext cx="4934306" cy="4934306"/>
          </a:xfrm>
          <a:prstGeom prst="rect">
            <a:avLst/>
          </a:prstGeom>
          <a:noFill/>
          <a:ln>
            <a:noFill/>
          </a:ln>
        </p:spPr>
      </p:pic>
      <p:sp>
        <p:nvSpPr>
          <p:cNvPr id="348" name="Google Shape;348;p26"/>
          <p:cNvSpPr/>
          <p:nvPr/>
        </p:nvSpPr>
        <p:spPr>
          <a:xfrm>
            <a:off x="753427" y="7248406"/>
            <a:ext cx="13123500" cy="688800"/>
          </a:xfrm>
          <a:prstGeom prst="rect">
            <a:avLst/>
          </a:prstGeom>
          <a:noFill/>
          <a:ln>
            <a:noFill/>
          </a:ln>
        </p:spPr>
        <p:txBody>
          <a:bodyPr spcFirstLastPara="1" wrap="square" lIns="0" tIns="0" rIns="0" bIns="0" anchor="t" anchorCtr="0">
            <a:noAutofit/>
          </a:bodyPr>
          <a:lstStyle/>
          <a:p>
            <a:pPr marL="0" marR="0" lvl="0" indent="0" algn="l" rtl="0">
              <a:lnSpc>
                <a:spcPct val="16363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This event fundamentally reinforced the critical need for rigorous cryptographic engineering, continuous auditing, and transparent governance for all ZK-based blockchain projects.</a:t>
            </a:r>
            <a:endParaRPr sz="1650" b="0" i="0" u="none" strike="noStrike" cap="none"/>
          </a:p>
        </p:txBody>
      </p:sp>
      <p:pic>
        <p:nvPicPr>
          <p:cNvPr id="349" name="Google Shape;349;p26"/>
          <p:cNvPicPr preferRelativeResize="0"/>
          <p:nvPr/>
        </p:nvPicPr>
        <p:blipFill>
          <a:blip r:embed="rId4">
            <a:alphaModFix/>
          </a:blip>
          <a:stretch>
            <a:fillRect/>
          </a:stretch>
        </p:blipFill>
        <p:spPr>
          <a:xfrm>
            <a:off x="12573000" y="7707075"/>
            <a:ext cx="2057400" cy="522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27"/>
          <p:cNvSpPr/>
          <p:nvPr/>
        </p:nvSpPr>
        <p:spPr>
          <a:xfrm>
            <a:off x="793790" y="1198840"/>
            <a:ext cx="4572867" cy="708900"/>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152D47"/>
              </a:buClr>
              <a:buSzPts val="4450"/>
              <a:buFont typeface="Crimson Pro"/>
              <a:buNone/>
            </a:pPr>
            <a:r>
              <a:rPr lang="en-US" sz="4450" b="0" i="0" u="none" strike="noStrike" cap="none" dirty="0">
                <a:solidFill>
                  <a:srgbClr val="152D47"/>
                </a:solidFill>
                <a:latin typeface="Crimson Pro"/>
                <a:ea typeface="Crimson Pro"/>
                <a:cs typeface="Crimson Pro"/>
                <a:sym typeface="Crimson Pro"/>
              </a:rPr>
              <a:t>Reference Material</a:t>
            </a:r>
            <a:endParaRPr sz="4450" b="0" i="0" u="none" strike="noStrike" cap="none" dirty="0"/>
          </a:p>
        </p:txBody>
      </p:sp>
      <p:sp>
        <p:nvSpPr>
          <p:cNvPr id="356" name="Google Shape;356;p27"/>
          <p:cNvSpPr/>
          <p:nvPr/>
        </p:nvSpPr>
        <p:spPr>
          <a:xfrm>
            <a:off x="717590" y="1664562"/>
            <a:ext cx="13042800" cy="7257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endParaRPr sz="1750" b="0" i="0" u="none" strike="noStrike" cap="none" dirty="0"/>
          </a:p>
        </p:txBody>
      </p:sp>
      <p:sp>
        <p:nvSpPr>
          <p:cNvPr id="357" name="Google Shape;357;p27"/>
          <p:cNvSpPr/>
          <p:nvPr/>
        </p:nvSpPr>
        <p:spPr>
          <a:xfrm>
            <a:off x="717590" y="2645517"/>
            <a:ext cx="6408000" cy="1730700"/>
          </a:xfrm>
          <a:prstGeom prst="roundRect">
            <a:avLst>
              <a:gd name="adj" fmla="val 8453"/>
            </a:avLst>
          </a:prstGeom>
          <a:solidFill>
            <a:srgbClr val="FFFFFF"/>
          </a:solidFill>
          <a:ln w="30475" cap="flat" cmpd="sng">
            <a:solidFill>
              <a:srgbClr val="D8D4D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a:off x="687110" y="2645517"/>
            <a:ext cx="121800" cy="1730700"/>
          </a:xfrm>
          <a:prstGeom prst="roundRect">
            <a:avLst>
              <a:gd name="adj" fmla="val 27907"/>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7"/>
          <p:cNvSpPr/>
          <p:nvPr/>
        </p:nvSpPr>
        <p:spPr>
          <a:xfrm>
            <a:off x="1066324" y="2902811"/>
            <a:ext cx="28353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Verichains Blog</a:t>
            </a:r>
            <a:endParaRPr sz="2200" b="0" i="0" u="none" strike="noStrike" cap="none"/>
          </a:p>
        </p:txBody>
      </p:sp>
      <p:sp>
        <p:nvSpPr>
          <p:cNvPr id="360" name="Google Shape;360;p27"/>
          <p:cNvSpPr/>
          <p:nvPr/>
        </p:nvSpPr>
        <p:spPr>
          <a:xfrm>
            <a:off x="1066324" y="3393230"/>
            <a:ext cx="5802000" cy="7257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2150FE"/>
              </a:buClr>
              <a:buSzPts val="1750"/>
              <a:buFont typeface="Heebo"/>
              <a:buNone/>
            </a:pPr>
            <a:r>
              <a:rPr lang="en-US" sz="1750" b="0" i="0" u="sng" strike="noStrike" cap="none">
                <a:solidFill>
                  <a:schemeClr val="hlink"/>
                </a:solidFill>
                <a:latin typeface="Heebo"/>
                <a:ea typeface="Heebo"/>
                <a:cs typeface="Heebo"/>
                <a:sym typeface="Heebo"/>
                <a:hlinkClick r:id="rId3"/>
              </a:rPr>
              <a:t>Technical deep-dive into the Polygon zkEVM Vulnerability and exploit vectors.</a:t>
            </a:r>
            <a:endParaRPr sz="1750" b="0" i="0" u="none" strike="noStrike" cap="none"/>
          </a:p>
        </p:txBody>
      </p:sp>
      <p:sp>
        <p:nvSpPr>
          <p:cNvPr id="361" name="Google Shape;361;p27"/>
          <p:cNvSpPr/>
          <p:nvPr/>
        </p:nvSpPr>
        <p:spPr>
          <a:xfrm>
            <a:off x="7352348" y="2645517"/>
            <a:ext cx="6408000" cy="1730700"/>
          </a:xfrm>
          <a:prstGeom prst="roundRect">
            <a:avLst>
              <a:gd name="adj" fmla="val 8453"/>
            </a:avLst>
          </a:prstGeom>
          <a:solidFill>
            <a:srgbClr val="FFFFFF"/>
          </a:solidFill>
          <a:ln w="30475" cap="flat" cmpd="sng">
            <a:solidFill>
              <a:srgbClr val="D8D4D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7321867" y="2645517"/>
            <a:ext cx="121800" cy="1730700"/>
          </a:xfrm>
          <a:prstGeom prst="roundRect">
            <a:avLst>
              <a:gd name="adj" fmla="val 27907"/>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7"/>
          <p:cNvSpPr/>
          <p:nvPr/>
        </p:nvSpPr>
        <p:spPr>
          <a:xfrm>
            <a:off x="7701082" y="2902811"/>
            <a:ext cx="31536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dirty="0">
                <a:solidFill>
                  <a:srgbClr val="4C4C4D"/>
                </a:solidFill>
                <a:latin typeface="Crimson Pro"/>
                <a:ea typeface="Crimson Pro"/>
                <a:cs typeface="Crimson Pro"/>
                <a:sym typeface="Crimson Pro"/>
              </a:rPr>
              <a:t>Polygon Official Disclosure</a:t>
            </a:r>
            <a:endParaRPr sz="2200" b="0" i="0" u="none" strike="noStrike" cap="none" dirty="0"/>
          </a:p>
        </p:txBody>
      </p:sp>
      <p:sp>
        <p:nvSpPr>
          <p:cNvPr id="364" name="Google Shape;364;p27"/>
          <p:cNvSpPr/>
          <p:nvPr/>
        </p:nvSpPr>
        <p:spPr>
          <a:xfrm>
            <a:off x="7701082" y="3393230"/>
            <a:ext cx="5802000" cy="7257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2150FE"/>
              </a:buClr>
              <a:buSzPts val="1750"/>
              <a:buFont typeface="Heebo"/>
              <a:buNone/>
            </a:pPr>
            <a:r>
              <a:rPr lang="en-US" sz="1750" b="0" i="0" u="sng" strike="noStrike" cap="none">
                <a:solidFill>
                  <a:schemeClr val="hlink"/>
                </a:solidFill>
                <a:latin typeface="Heebo"/>
                <a:ea typeface="Heebo"/>
                <a:cs typeface="Heebo"/>
                <a:sym typeface="Heebo"/>
                <a:hlinkClick r:id="rId4"/>
              </a:rPr>
              <a:t>Official statements, audit results, and remediation processes published by the development team.</a:t>
            </a:r>
            <a:endParaRPr sz="1750" b="0" i="0" u="none" strike="noStrike" cap="none"/>
          </a:p>
        </p:txBody>
      </p:sp>
      <p:sp>
        <p:nvSpPr>
          <p:cNvPr id="365" name="Google Shape;365;p27"/>
          <p:cNvSpPr/>
          <p:nvPr/>
        </p:nvSpPr>
        <p:spPr>
          <a:xfrm>
            <a:off x="717590" y="4603143"/>
            <a:ext cx="6408000" cy="1730700"/>
          </a:xfrm>
          <a:prstGeom prst="roundRect">
            <a:avLst>
              <a:gd name="adj" fmla="val 8453"/>
            </a:avLst>
          </a:prstGeom>
          <a:solidFill>
            <a:srgbClr val="FFFFFF"/>
          </a:solidFill>
          <a:ln w="30475" cap="flat" cmpd="sng">
            <a:solidFill>
              <a:srgbClr val="D8D4D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7"/>
          <p:cNvSpPr/>
          <p:nvPr/>
        </p:nvSpPr>
        <p:spPr>
          <a:xfrm>
            <a:off x="687110" y="4603143"/>
            <a:ext cx="121800" cy="1730700"/>
          </a:xfrm>
          <a:prstGeom prst="roundRect">
            <a:avLst>
              <a:gd name="adj" fmla="val 27907"/>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7"/>
          <p:cNvSpPr/>
          <p:nvPr/>
        </p:nvSpPr>
        <p:spPr>
          <a:xfrm>
            <a:off x="1066324" y="4860437"/>
            <a:ext cx="28641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Spearbit Security Report</a:t>
            </a:r>
            <a:endParaRPr sz="2200" b="0" i="0" u="none" strike="noStrike" cap="none"/>
          </a:p>
        </p:txBody>
      </p:sp>
      <p:sp>
        <p:nvSpPr>
          <p:cNvPr id="368" name="Google Shape;368;p27"/>
          <p:cNvSpPr/>
          <p:nvPr/>
        </p:nvSpPr>
        <p:spPr>
          <a:xfrm>
            <a:off x="1066324" y="5350856"/>
            <a:ext cx="5802000" cy="7257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Detailed findings and recommendations from the primary independent security audit team.</a:t>
            </a:r>
            <a:endParaRPr sz="1750" b="0" i="0" u="none" strike="noStrike" cap="none"/>
          </a:p>
        </p:txBody>
      </p:sp>
      <p:sp>
        <p:nvSpPr>
          <p:cNvPr id="369" name="Google Shape;369;p27"/>
          <p:cNvSpPr/>
          <p:nvPr/>
        </p:nvSpPr>
        <p:spPr>
          <a:xfrm>
            <a:off x="7352348" y="4603143"/>
            <a:ext cx="6408000" cy="1730700"/>
          </a:xfrm>
          <a:prstGeom prst="roundRect">
            <a:avLst>
              <a:gd name="adj" fmla="val 8453"/>
            </a:avLst>
          </a:prstGeom>
          <a:solidFill>
            <a:srgbClr val="FFFFFF"/>
          </a:solidFill>
          <a:ln w="30475" cap="flat" cmpd="sng">
            <a:solidFill>
              <a:srgbClr val="D8D4D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7321867" y="4603143"/>
            <a:ext cx="121800" cy="1730700"/>
          </a:xfrm>
          <a:prstGeom prst="roundRect">
            <a:avLst>
              <a:gd name="adj" fmla="val 27907"/>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7701082" y="4860437"/>
            <a:ext cx="29361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Groth16 zkSNARKs Paper</a:t>
            </a:r>
            <a:endParaRPr sz="2200" b="0" i="0" u="none" strike="noStrike" cap="none"/>
          </a:p>
        </p:txBody>
      </p:sp>
      <p:sp>
        <p:nvSpPr>
          <p:cNvPr id="372" name="Google Shape;372;p27"/>
          <p:cNvSpPr/>
          <p:nvPr/>
        </p:nvSpPr>
        <p:spPr>
          <a:xfrm>
            <a:off x="7701082" y="5350856"/>
            <a:ext cx="5802000" cy="7257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The foundational cryptographic research paper relevant to the zero-knowledge proof scheme used.</a:t>
            </a:r>
            <a:endParaRPr sz="1750" b="0" i="0" u="none" strike="noStrike" cap="none"/>
          </a:p>
        </p:txBody>
      </p:sp>
      <p:pic>
        <p:nvPicPr>
          <p:cNvPr id="373" name="Google Shape;373;p27"/>
          <p:cNvPicPr preferRelativeResize="0"/>
          <p:nvPr/>
        </p:nvPicPr>
        <p:blipFill>
          <a:blip r:embed="rId5">
            <a:alphaModFix/>
          </a:blip>
          <a:stretch>
            <a:fillRect/>
          </a:stretch>
        </p:blipFill>
        <p:spPr>
          <a:xfrm>
            <a:off x="12573000" y="7707075"/>
            <a:ext cx="2057400" cy="5225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pic>
        <p:nvPicPr>
          <p:cNvPr id="379" name="Google Shape;379;p28"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380" name="Google Shape;380;p28"/>
          <p:cNvSpPr/>
          <p:nvPr/>
        </p:nvSpPr>
        <p:spPr>
          <a:xfrm>
            <a:off x="822015" y="3157809"/>
            <a:ext cx="7556400" cy="1914000"/>
          </a:xfrm>
          <a:prstGeom prst="rect">
            <a:avLst/>
          </a:prstGeom>
          <a:noFill/>
          <a:ln>
            <a:noFill/>
          </a:ln>
        </p:spPr>
        <p:txBody>
          <a:bodyPr spcFirstLastPara="1" wrap="square" lIns="0" tIns="0" rIns="0" bIns="0" anchor="t" anchorCtr="0">
            <a:noAutofit/>
          </a:bodyPr>
          <a:lstStyle/>
          <a:p>
            <a:pPr marL="0" marR="0" lvl="0" indent="0" algn="l" rtl="0">
              <a:lnSpc>
                <a:spcPct val="124896"/>
              </a:lnSpc>
              <a:spcBef>
                <a:spcPts val="0"/>
              </a:spcBef>
              <a:spcAft>
                <a:spcPts val="0"/>
              </a:spcAft>
              <a:buClr>
                <a:srgbClr val="152D47"/>
              </a:buClr>
              <a:buSzPts val="12050"/>
              <a:buFont typeface="Crimson Pro"/>
              <a:buNone/>
            </a:pPr>
            <a:r>
              <a:rPr lang="en-US" sz="12050" b="0" i="0" u="none" strike="noStrike" cap="none">
                <a:solidFill>
                  <a:srgbClr val="152D47"/>
                </a:solidFill>
                <a:latin typeface="Crimson Pro"/>
                <a:ea typeface="Crimson Pro"/>
                <a:cs typeface="Crimson Pro"/>
                <a:sym typeface="Crimson Pro"/>
              </a:rPr>
              <a:t>Thank You</a:t>
            </a:r>
            <a:endParaRPr sz="12050" b="0" i="0" u="none" strike="noStrike" cap="none"/>
          </a:p>
        </p:txBody>
      </p:sp>
      <p:sp>
        <p:nvSpPr>
          <p:cNvPr id="381" name="Google Shape;381;p28"/>
          <p:cNvSpPr/>
          <p:nvPr/>
        </p:nvSpPr>
        <p:spPr>
          <a:xfrm>
            <a:off x="-1224810" y="2791998"/>
            <a:ext cx="4083000" cy="510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152D47"/>
              </a:buClr>
              <a:buSzPts val="3200"/>
              <a:buFont typeface="Crimson Pro"/>
              <a:buNone/>
            </a:pPr>
            <a:endParaRPr sz="3200" b="0" i="0" u="none" strike="noStrike" cap="none"/>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p:nvPr/>
        </p:nvSpPr>
        <p:spPr>
          <a:xfrm>
            <a:off x="793790" y="892612"/>
            <a:ext cx="9080540" cy="708779"/>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152D47"/>
              </a:buClr>
              <a:buSzPts val="4450"/>
              <a:buFont typeface="Crimson Pro"/>
              <a:buNone/>
            </a:pPr>
            <a:r>
              <a:rPr lang="en-US" sz="4450" b="0" i="0" u="none" strike="noStrike" cap="none">
                <a:solidFill>
                  <a:srgbClr val="152D47"/>
                </a:solidFill>
                <a:latin typeface="Crimson Pro"/>
                <a:ea typeface="Crimson Pro"/>
                <a:cs typeface="Crimson Pro"/>
                <a:sym typeface="Crimson Pro"/>
              </a:rPr>
              <a:t>Introduction: What is Polygon zkEVM?</a:t>
            </a:r>
            <a:endParaRPr sz="4450" b="0" i="0" u="none" strike="noStrike" cap="none"/>
          </a:p>
        </p:txBody>
      </p:sp>
      <p:sp>
        <p:nvSpPr>
          <p:cNvPr id="71" name="Google Shape;71;p14"/>
          <p:cNvSpPr/>
          <p:nvPr/>
        </p:nvSpPr>
        <p:spPr>
          <a:xfrm>
            <a:off x="793790" y="2168366"/>
            <a:ext cx="6446163" cy="566976"/>
          </a:xfrm>
          <a:prstGeom prst="rect">
            <a:avLst/>
          </a:prstGeom>
          <a:noFill/>
          <a:ln>
            <a:noFill/>
          </a:ln>
        </p:spPr>
        <p:txBody>
          <a:bodyPr spcFirstLastPara="1" wrap="square" lIns="0" tIns="0" rIns="0" bIns="0" anchor="t" anchorCtr="0">
            <a:noAutofit/>
          </a:bodyPr>
          <a:lstStyle/>
          <a:p>
            <a:pPr marL="0" marR="0" lvl="0" indent="0" algn="l" rtl="0">
              <a:lnSpc>
                <a:spcPct val="125352"/>
              </a:lnSpc>
              <a:spcBef>
                <a:spcPts val="0"/>
              </a:spcBef>
              <a:spcAft>
                <a:spcPts val="0"/>
              </a:spcAft>
              <a:buClr>
                <a:srgbClr val="152D47"/>
              </a:buClr>
              <a:buSzPts val="3550"/>
              <a:buFont typeface="Crimson Pro"/>
              <a:buNone/>
            </a:pPr>
            <a:r>
              <a:rPr lang="en-US" sz="3550" b="0" i="0" u="none" strike="noStrike" cap="none">
                <a:solidFill>
                  <a:srgbClr val="152D47"/>
                </a:solidFill>
                <a:latin typeface="Crimson Pro"/>
                <a:ea typeface="Crimson Pro"/>
                <a:cs typeface="Crimson Pro"/>
                <a:sym typeface="Crimson Pro"/>
              </a:rPr>
              <a:t>Ethereum Layer 2 Scaling Solution</a:t>
            </a:r>
            <a:endParaRPr sz="3550" b="0" i="0" u="none" strike="noStrike" cap="none"/>
          </a:p>
        </p:txBody>
      </p:sp>
      <p:sp>
        <p:nvSpPr>
          <p:cNvPr id="72" name="Google Shape;72;p14"/>
          <p:cNvSpPr/>
          <p:nvPr/>
        </p:nvSpPr>
        <p:spPr>
          <a:xfrm>
            <a:off x="793790" y="2990493"/>
            <a:ext cx="510302" cy="510302"/>
          </a:xfrm>
          <a:prstGeom prst="roundRect">
            <a:avLst>
              <a:gd name="adj" fmla="val 6667"/>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4"/>
          <p:cNvSpPr/>
          <p:nvPr/>
        </p:nvSpPr>
        <p:spPr>
          <a:xfrm>
            <a:off x="1530906" y="3068360"/>
            <a:ext cx="3606641"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Zero-Knowledge Proofs (ZKPs)</a:t>
            </a:r>
            <a:endParaRPr sz="2200" b="0" i="0" u="none" strike="noStrike" cap="none"/>
          </a:p>
        </p:txBody>
      </p:sp>
      <p:sp>
        <p:nvSpPr>
          <p:cNvPr id="74" name="Google Shape;74;p14"/>
          <p:cNvSpPr/>
          <p:nvPr/>
        </p:nvSpPr>
        <p:spPr>
          <a:xfrm>
            <a:off x="1530906" y="3649504"/>
            <a:ext cx="6867168" cy="1088708"/>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Utilises ZKPs to validate off-chain transaction batches, ensuring security while maintaining high throughput and significantly reduced fees.</a:t>
            </a:r>
            <a:endParaRPr sz="1750" b="0" i="0" u="none" strike="noStrike" cap="none"/>
          </a:p>
        </p:txBody>
      </p:sp>
      <p:sp>
        <p:nvSpPr>
          <p:cNvPr id="75" name="Google Shape;75;p14"/>
          <p:cNvSpPr/>
          <p:nvPr/>
        </p:nvSpPr>
        <p:spPr>
          <a:xfrm>
            <a:off x="793790" y="5191839"/>
            <a:ext cx="510302" cy="510302"/>
          </a:xfrm>
          <a:prstGeom prst="roundRect">
            <a:avLst>
              <a:gd name="adj" fmla="val 6667"/>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p:nvPr/>
        </p:nvSpPr>
        <p:spPr>
          <a:xfrm>
            <a:off x="1530906" y="5269706"/>
            <a:ext cx="3060144"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The Importance of zkEVM</a:t>
            </a:r>
            <a:endParaRPr sz="2200" b="0" i="0" u="none" strike="noStrike" cap="none"/>
          </a:p>
        </p:txBody>
      </p:sp>
      <p:sp>
        <p:nvSpPr>
          <p:cNvPr id="77" name="Google Shape;77;p14"/>
          <p:cNvSpPr/>
          <p:nvPr/>
        </p:nvSpPr>
        <p:spPr>
          <a:xfrm>
            <a:off x="1530906" y="5850850"/>
            <a:ext cx="6867168" cy="1088708"/>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Aims to resolve Ethereum's chronic transaction speed and cost limitations (scalability trilemma) without compromising on security or full EVM compatibility.</a:t>
            </a:r>
            <a:endParaRPr sz="1750" b="0" i="0" u="none" strike="noStrike" cap="none"/>
          </a:p>
        </p:txBody>
      </p:sp>
      <p:pic>
        <p:nvPicPr>
          <p:cNvPr id="78" name="Google Shape;78;p14" descr="preencoded.png"/>
          <p:cNvPicPr preferRelativeResize="0"/>
          <p:nvPr/>
        </p:nvPicPr>
        <p:blipFill rotWithShape="1">
          <a:blip r:embed="rId3">
            <a:alphaModFix/>
          </a:blip>
          <a:srcRect/>
          <a:stretch/>
        </p:blipFill>
        <p:spPr>
          <a:xfrm>
            <a:off x="8959096" y="2196703"/>
            <a:ext cx="4885015" cy="4885015"/>
          </a:xfrm>
          <a:prstGeom prst="rect">
            <a:avLst/>
          </a:prstGeom>
          <a:noFill/>
          <a:ln>
            <a:noFill/>
          </a:ln>
        </p:spPr>
      </p:pic>
      <p:pic>
        <p:nvPicPr>
          <p:cNvPr id="79" name="Google Shape;79;p14"/>
          <p:cNvPicPr preferRelativeResize="0"/>
          <p:nvPr/>
        </p:nvPicPr>
        <p:blipFill>
          <a:blip r:embed="rId4">
            <a:alphaModFix/>
          </a:blip>
          <a:stretch>
            <a:fillRect/>
          </a:stretch>
        </p:blipFill>
        <p:spPr>
          <a:xfrm>
            <a:off x="12573000" y="7524750"/>
            <a:ext cx="2057400" cy="704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5"/>
          <p:cNvSpPr/>
          <p:nvPr/>
        </p:nvSpPr>
        <p:spPr>
          <a:xfrm>
            <a:off x="793790" y="1544836"/>
            <a:ext cx="10231041" cy="708779"/>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152D47"/>
              </a:buClr>
              <a:buSzPts val="4450"/>
              <a:buFont typeface="Crimson Pro"/>
              <a:buNone/>
            </a:pPr>
            <a:r>
              <a:rPr lang="en-US" sz="4450" b="0" i="0" u="none" strike="noStrike" cap="none">
                <a:solidFill>
                  <a:srgbClr val="152D47"/>
                </a:solidFill>
                <a:latin typeface="Crimson Pro"/>
                <a:ea typeface="Crimson Pro"/>
                <a:cs typeface="Crimson Pro"/>
                <a:sym typeface="Crimson Pro"/>
              </a:rPr>
              <a:t>Background: The Need for Layer 2 Solutions</a:t>
            </a:r>
            <a:endParaRPr sz="4450" b="0" i="0" u="none" strike="noStrike" cap="none"/>
          </a:p>
        </p:txBody>
      </p:sp>
      <p:sp>
        <p:nvSpPr>
          <p:cNvPr id="86" name="Google Shape;86;p15"/>
          <p:cNvSpPr/>
          <p:nvPr/>
        </p:nvSpPr>
        <p:spPr>
          <a:xfrm>
            <a:off x="793790" y="2707243"/>
            <a:ext cx="13042821" cy="2395657"/>
          </a:xfrm>
          <a:prstGeom prst="roundRect">
            <a:avLst>
              <a:gd name="adj" fmla="val 1420"/>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793790" y="2707243"/>
            <a:ext cx="4347567" cy="2395657"/>
          </a:xfrm>
          <a:prstGeom prst="roundRect">
            <a:avLst>
              <a:gd name="adj" fmla="val 1420"/>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1020604" y="2934057"/>
            <a:ext cx="2835235"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Ethereum’s Challenge</a:t>
            </a:r>
            <a:endParaRPr sz="2200" b="0" i="0" u="none" strike="noStrike" cap="none"/>
          </a:p>
        </p:txBody>
      </p:sp>
      <p:sp>
        <p:nvSpPr>
          <p:cNvPr id="89" name="Google Shape;89;p15"/>
          <p:cNvSpPr/>
          <p:nvPr/>
        </p:nvSpPr>
        <p:spPr>
          <a:xfrm>
            <a:off x="1020604" y="3424476"/>
            <a:ext cx="3893939" cy="145161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Base Layer throughput is limited to approximately 15 Transactions Per Second (TPS), leading to congestion and prohibitively high Gas fees.</a:t>
            </a:r>
            <a:endParaRPr sz="1750" b="0" i="0" u="none" strike="noStrike" cap="none"/>
          </a:p>
        </p:txBody>
      </p:sp>
      <p:sp>
        <p:nvSpPr>
          <p:cNvPr id="90" name="Google Shape;90;p15"/>
          <p:cNvSpPr/>
          <p:nvPr/>
        </p:nvSpPr>
        <p:spPr>
          <a:xfrm>
            <a:off x="5141357" y="2707243"/>
            <a:ext cx="4347567" cy="2395657"/>
          </a:xfrm>
          <a:prstGeom prst="rect">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5141357" y="2707243"/>
            <a:ext cx="30480" cy="2395657"/>
          </a:xfrm>
          <a:prstGeom prst="roundRect">
            <a:avLst>
              <a:gd name="adj" fmla="val 111628"/>
            </a:avLst>
          </a:prstGeom>
          <a:solidFill>
            <a:srgbClr val="D8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5368171" y="2934057"/>
            <a:ext cx="2835235"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Massive Demand</a:t>
            </a:r>
            <a:endParaRPr sz="2200" b="0" i="0" u="none" strike="noStrike" cap="none"/>
          </a:p>
        </p:txBody>
      </p:sp>
      <p:sp>
        <p:nvSpPr>
          <p:cNvPr id="93" name="Google Shape;93;p15"/>
          <p:cNvSpPr/>
          <p:nvPr/>
        </p:nvSpPr>
        <p:spPr>
          <a:xfrm>
            <a:off x="5368171" y="3424476"/>
            <a:ext cx="3893939" cy="145161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The exponential growth of Decentralised Finance (DeFi) and GameFi requires a capacity increase far exceeding Layer 1 capabilities.</a:t>
            </a:r>
            <a:endParaRPr sz="1750" b="0" i="0" u="none" strike="noStrike" cap="none"/>
          </a:p>
        </p:txBody>
      </p:sp>
      <p:sp>
        <p:nvSpPr>
          <p:cNvPr id="94" name="Google Shape;94;p15"/>
          <p:cNvSpPr/>
          <p:nvPr/>
        </p:nvSpPr>
        <p:spPr>
          <a:xfrm>
            <a:off x="9488924" y="2707243"/>
            <a:ext cx="4347567" cy="2395657"/>
          </a:xfrm>
          <a:prstGeom prst="rect">
            <a:avLst/>
          </a:prstGeom>
          <a:solidFill>
            <a:srgbClr val="F2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9488924" y="2707243"/>
            <a:ext cx="30480" cy="2395657"/>
          </a:xfrm>
          <a:prstGeom prst="roundRect">
            <a:avLst>
              <a:gd name="adj" fmla="val 111628"/>
            </a:avLst>
          </a:prstGeom>
          <a:solidFill>
            <a:srgbClr val="D8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9715738" y="2934057"/>
            <a:ext cx="2835235"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4C4C4D"/>
              </a:buClr>
              <a:buSzPts val="2200"/>
              <a:buFont typeface="Crimson Pro"/>
              <a:buNone/>
            </a:pPr>
            <a:r>
              <a:rPr lang="en-US" sz="2200" b="0" i="0" u="none" strike="noStrike" cap="none">
                <a:solidFill>
                  <a:srgbClr val="4C4C4D"/>
                </a:solidFill>
                <a:latin typeface="Crimson Pro"/>
                <a:ea typeface="Crimson Pro"/>
                <a:cs typeface="Crimson Pro"/>
                <a:sym typeface="Crimson Pro"/>
              </a:rPr>
              <a:t>ZK-Rollup Solution</a:t>
            </a:r>
            <a:endParaRPr sz="2200" b="0" i="0" u="none" strike="noStrike" cap="none"/>
          </a:p>
        </p:txBody>
      </p:sp>
      <p:sp>
        <p:nvSpPr>
          <p:cNvPr id="97" name="Google Shape;97;p15"/>
          <p:cNvSpPr/>
          <p:nvPr/>
        </p:nvSpPr>
        <p:spPr>
          <a:xfrm>
            <a:off x="9715738" y="3424476"/>
            <a:ext cx="3893939" cy="145161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Layer 2 rollups (specifically ZK-Rollups) batch transactions off-chain and submit a single cryptographic proof to Ethereum.</a:t>
            </a:r>
            <a:endParaRPr sz="1750" b="0" i="0" u="none" strike="noStrike" cap="none"/>
          </a:p>
        </p:txBody>
      </p:sp>
      <p:sp>
        <p:nvSpPr>
          <p:cNvPr id="98" name="Google Shape;98;p15"/>
          <p:cNvSpPr/>
          <p:nvPr/>
        </p:nvSpPr>
        <p:spPr>
          <a:xfrm>
            <a:off x="793790" y="5358051"/>
            <a:ext cx="13042821" cy="1326713"/>
          </a:xfrm>
          <a:prstGeom prst="roundRect">
            <a:avLst>
              <a:gd name="adj" fmla="val 2565"/>
            </a:avLst>
          </a:prstGeom>
          <a:solidFill>
            <a:srgbClr val="B3C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9" name="Google Shape;99;p15" descr="preencoded.png"/>
          <p:cNvPicPr preferRelativeResize="0"/>
          <p:nvPr/>
        </p:nvPicPr>
        <p:blipFill rotWithShape="1">
          <a:blip r:embed="rId3">
            <a:alphaModFix/>
          </a:blip>
          <a:srcRect/>
          <a:stretch/>
        </p:blipFill>
        <p:spPr>
          <a:xfrm>
            <a:off x="1020604" y="5686901"/>
            <a:ext cx="283488" cy="226814"/>
          </a:xfrm>
          <a:prstGeom prst="rect">
            <a:avLst/>
          </a:prstGeom>
          <a:noFill/>
          <a:ln>
            <a:noFill/>
          </a:ln>
        </p:spPr>
      </p:pic>
      <p:sp>
        <p:nvSpPr>
          <p:cNvPr id="100" name="Google Shape;100;p15"/>
          <p:cNvSpPr/>
          <p:nvPr/>
        </p:nvSpPr>
        <p:spPr>
          <a:xfrm>
            <a:off x="1530906" y="5641538"/>
            <a:ext cx="12078891"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000000"/>
              </a:buClr>
              <a:buSzPts val="1750"/>
              <a:buFont typeface="Heebo"/>
              <a:buNone/>
            </a:pPr>
            <a:r>
              <a:rPr lang="en-US" sz="1750" b="0" i="0" u="none" strike="noStrike" cap="none">
                <a:solidFill>
                  <a:srgbClr val="000000"/>
                </a:solidFill>
                <a:latin typeface="Heebo"/>
                <a:ea typeface="Heebo"/>
                <a:cs typeface="Heebo"/>
                <a:sym typeface="Heebo"/>
              </a:rPr>
              <a:t>Polygon zkEVM represents the first true EVM-compatible ZK-Rollup, allowing DApps to port their Solidity code seamlessly, a major technical feat.</a:t>
            </a:r>
            <a:endParaRPr sz="1750" b="0" i="0" u="none" strike="noStrike" cap="none"/>
          </a:p>
        </p:txBody>
      </p:sp>
      <p:pic>
        <p:nvPicPr>
          <p:cNvPr id="101" name="Google Shape;101;p15"/>
          <p:cNvPicPr preferRelativeResize="0"/>
          <p:nvPr/>
        </p:nvPicPr>
        <p:blipFill>
          <a:blip r:embed="rId4">
            <a:alphaModFix/>
          </a:blip>
          <a:stretch>
            <a:fillRect/>
          </a:stretch>
        </p:blipFill>
        <p:spPr>
          <a:xfrm>
            <a:off x="12573000" y="7524750"/>
            <a:ext cx="2057400" cy="704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6"/>
          <p:cNvSpPr/>
          <p:nvPr/>
        </p:nvSpPr>
        <p:spPr>
          <a:xfrm>
            <a:off x="793790" y="658535"/>
            <a:ext cx="10438328" cy="673418"/>
          </a:xfrm>
          <a:prstGeom prst="rect">
            <a:avLst/>
          </a:prstGeom>
          <a:noFill/>
          <a:ln>
            <a:noFill/>
          </a:ln>
        </p:spPr>
        <p:txBody>
          <a:bodyPr spcFirstLastPara="1" wrap="square" lIns="0" tIns="0" rIns="0" bIns="0" anchor="t" anchorCtr="0">
            <a:noAutofit/>
          </a:bodyPr>
          <a:lstStyle/>
          <a:p>
            <a:pPr marL="0" marR="0" lvl="0" indent="0" algn="l" rtl="0">
              <a:lnSpc>
                <a:spcPct val="126190"/>
              </a:lnSpc>
              <a:spcBef>
                <a:spcPts val="0"/>
              </a:spcBef>
              <a:spcAft>
                <a:spcPts val="0"/>
              </a:spcAft>
              <a:buClr>
                <a:srgbClr val="152D47"/>
              </a:buClr>
              <a:buSzPts val="4200"/>
              <a:buFont typeface="Crimson Pro"/>
              <a:buNone/>
            </a:pPr>
            <a:r>
              <a:rPr lang="en-US" sz="4200" b="0" i="0" u="none" strike="noStrike" cap="none">
                <a:solidFill>
                  <a:srgbClr val="152D47"/>
                </a:solidFill>
                <a:latin typeface="Crimson Pro"/>
                <a:ea typeface="Crimson Pro"/>
                <a:cs typeface="Crimson Pro"/>
                <a:sym typeface="Crimson Pro"/>
              </a:rPr>
              <a:t>Advanced Cryptographic Techniques in zkEVM</a:t>
            </a:r>
            <a:endParaRPr sz="4200" b="0" i="0" u="none" strike="noStrike" cap="none"/>
          </a:p>
        </p:txBody>
      </p:sp>
      <p:sp>
        <p:nvSpPr>
          <p:cNvPr id="108" name="Google Shape;108;p16"/>
          <p:cNvSpPr/>
          <p:nvPr/>
        </p:nvSpPr>
        <p:spPr>
          <a:xfrm>
            <a:off x="793790" y="1762839"/>
            <a:ext cx="13042821" cy="344805"/>
          </a:xfrm>
          <a:prstGeom prst="rect">
            <a:avLst/>
          </a:prstGeom>
          <a:noFill/>
          <a:ln>
            <a:noFill/>
          </a:ln>
        </p:spPr>
        <p:txBody>
          <a:bodyPr spcFirstLastPara="1" wrap="square" lIns="0" tIns="0" rIns="0" bIns="0" anchor="t" anchorCtr="0">
            <a:noAutofit/>
          </a:bodyPr>
          <a:lstStyle/>
          <a:p>
            <a:pPr marL="0" marR="0" lvl="0" indent="0" algn="l" rtl="0">
              <a:lnSpc>
                <a:spcPct val="16363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The security and efficiency of the zkEVM rely on cutting-edge cryptographic primitives.</a:t>
            </a:r>
            <a:endParaRPr sz="1650" b="0" i="0" u="none" strike="noStrike" cap="none"/>
          </a:p>
        </p:txBody>
      </p:sp>
      <p:sp>
        <p:nvSpPr>
          <p:cNvPr id="109" name="Google Shape;109;p16"/>
          <p:cNvSpPr/>
          <p:nvPr/>
        </p:nvSpPr>
        <p:spPr>
          <a:xfrm>
            <a:off x="793790" y="2673191"/>
            <a:ext cx="6413659" cy="2352080"/>
          </a:xfrm>
          <a:prstGeom prst="roundRect">
            <a:avLst>
              <a:gd name="adj" fmla="val 62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6"/>
          <p:cNvSpPr/>
          <p:nvPr/>
        </p:nvSpPr>
        <p:spPr>
          <a:xfrm>
            <a:off x="793790" y="2642711"/>
            <a:ext cx="6413659" cy="121920"/>
          </a:xfrm>
          <a:prstGeom prst="roundRect">
            <a:avLst>
              <a:gd name="adj" fmla="val 26512"/>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6"/>
          <p:cNvSpPr/>
          <p:nvPr/>
        </p:nvSpPr>
        <p:spPr>
          <a:xfrm>
            <a:off x="3677424" y="2350056"/>
            <a:ext cx="646390" cy="646390"/>
          </a:xfrm>
          <a:prstGeom prst="roundRect">
            <a:avLst>
              <a:gd name="adj" fmla="val 141463"/>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2" name="Google Shape;112;p16" descr="preencoded.png"/>
          <p:cNvPicPr preferRelativeResize="0"/>
          <p:nvPr/>
        </p:nvPicPr>
        <p:blipFill rotWithShape="1">
          <a:blip r:embed="rId3">
            <a:alphaModFix/>
          </a:blip>
          <a:srcRect/>
          <a:stretch/>
        </p:blipFill>
        <p:spPr>
          <a:xfrm>
            <a:off x="3871377" y="2543889"/>
            <a:ext cx="258485" cy="258485"/>
          </a:xfrm>
          <a:prstGeom prst="rect">
            <a:avLst/>
          </a:prstGeom>
          <a:noFill/>
          <a:ln>
            <a:noFill/>
          </a:ln>
        </p:spPr>
      </p:pic>
      <p:sp>
        <p:nvSpPr>
          <p:cNvPr id="113" name="Google Shape;113;p16"/>
          <p:cNvSpPr/>
          <p:nvPr/>
        </p:nvSpPr>
        <p:spPr>
          <a:xfrm>
            <a:off x="1039654" y="3211830"/>
            <a:ext cx="3232190" cy="403979"/>
          </a:xfrm>
          <a:prstGeom prst="rect">
            <a:avLst/>
          </a:prstGeom>
          <a:noFill/>
          <a:ln>
            <a:noFill/>
          </a:ln>
        </p:spPr>
        <p:txBody>
          <a:bodyPr spcFirstLastPara="1" wrap="square" lIns="0" tIns="0" rIns="0" bIns="0" anchor="t" anchorCtr="0">
            <a:noAutofit/>
          </a:bodyPr>
          <a:lstStyle/>
          <a:p>
            <a:pPr marL="0" marR="0" lvl="0" indent="0" algn="l" rtl="0">
              <a:lnSpc>
                <a:spcPct val="126000"/>
              </a:lnSpc>
              <a:spcBef>
                <a:spcPts val="0"/>
              </a:spcBef>
              <a:spcAft>
                <a:spcPts val="0"/>
              </a:spcAft>
              <a:buClr>
                <a:srgbClr val="4C4C4D"/>
              </a:buClr>
              <a:buSzPts val="2500"/>
              <a:buFont typeface="Crimson Pro"/>
              <a:buNone/>
            </a:pPr>
            <a:r>
              <a:rPr lang="en-US" sz="2500" b="0" i="0" u="none" strike="noStrike" cap="none">
                <a:solidFill>
                  <a:srgbClr val="4C4C4D"/>
                </a:solidFill>
                <a:latin typeface="Crimson Pro"/>
                <a:ea typeface="Crimson Pro"/>
                <a:cs typeface="Crimson Pro"/>
                <a:sym typeface="Crimson Pro"/>
              </a:rPr>
              <a:t>Zero-Knowledge Proofs</a:t>
            </a:r>
            <a:endParaRPr sz="2500" b="0" i="0" u="none" strike="noStrike" cap="none"/>
          </a:p>
        </p:txBody>
      </p:sp>
      <p:sp>
        <p:nvSpPr>
          <p:cNvPr id="114" name="Google Shape;114;p16"/>
          <p:cNvSpPr/>
          <p:nvPr/>
        </p:nvSpPr>
        <p:spPr>
          <a:xfrm>
            <a:off x="1039654" y="3744992"/>
            <a:ext cx="5921931" cy="689610"/>
          </a:xfrm>
          <a:prstGeom prst="rect">
            <a:avLst/>
          </a:prstGeom>
          <a:noFill/>
          <a:ln>
            <a:noFill/>
          </a:ln>
        </p:spPr>
        <p:txBody>
          <a:bodyPr spcFirstLastPara="1" wrap="square" lIns="0" tIns="0" rIns="0" bIns="0" anchor="t" anchorCtr="0">
            <a:noAutofit/>
          </a:bodyPr>
          <a:lstStyle/>
          <a:p>
            <a:pPr marL="0" marR="0" lvl="0" indent="0" algn="l" rtl="0">
              <a:lnSpc>
                <a:spcPct val="16363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Specifically using </a:t>
            </a:r>
            <a:r>
              <a:rPr lang="en-US" sz="1650" b="1" i="0" u="none" strike="noStrike" cap="none">
                <a:solidFill>
                  <a:srgbClr val="4C4C4D"/>
                </a:solidFill>
                <a:latin typeface="Heebo"/>
                <a:ea typeface="Heebo"/>
                <a:cs typeface="Heebo"/>
                <a:sym typeface="Heebo"/>
              </a:rPr>
              <a:t>zk-SNARKs (e.g., Groth16)</a:t>
            </a:r>
            <a:r>
              <a:rPr lang="en-US" sz="1650" b="0" i="0" u="none" strike="noStrike" cap="none">
                <a:solidFill>
                  <a:srgbClr val="4C4C4D"/>
                </a:solidFill>
                <a:latin typeface="Heebo"/>
                <a:ea typeface="Heebo"/>
                <a:cs typeface="Heebo"/>
                <a:sym typeface="Heebo"/>
              </a:rPr>
              <a:t> to prove computational integrity without revealing input data.</a:t>
            </a:r>
            <a:endParaRPr sz="1650" b="0" i="0" u="none" strike="noStrike" cap="none"/>
          </a:p>
        </p:txBody>
      </p:sp>
      <p:sp>
        <p:nvSpPr>
          <p:cNvPr id="115" name="Google Shape;115;p16"/>
          <p:cNvSpPr/>
          <p:nvPr/>
        </p:nvSpPr>
        <p:spPr>
          <a:xfrm>
            <a:off x="7422833" y="2673191"/>
            <a:ext cx="6413778" cy="2352080"/>
          </a:xfrm>
          <a:prstGeom prst="roundRect">
            <a:avLst>
              <a:gd name="adj" fmla="val 62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7422833" y="2642711"/>
            <a:ext cx="6413778" cy="121920"/>
          </a:xfrm>
          <a:prstGeom prst="roundRect">
            <a:avLst>
              <a:gd name="adj" fmla="val 26512"/>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6"/>
          <p:cNvSpPr/>
          <p:nvPr/>
        </p:nvSpPr>
        <p:spPr>
          <a:xfrm>
            <a:off x="10306467" y="2350056"/>
            <a:ext cx="646390" cy="646390"/>
          </a:xfrm>
          <a:prstGeom prst="roundRect">
            <a:avLst>
              <a:gd name="adj" fmla="val 141463"/>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8" name="Google Shape;118;p16" descr="preencoded.png"/>
          <p:cNvPicPr preferRelativeResize="0"/>
          <p:nvPr/>
        </p:nvPicPr>
        <p:blipFill rotWithShape="1">
          <a:blip r:embed="rId4">
            <a:alphaModFix/>
          </a:blip>
          <a:srcRect/>
          <a:stretch/>
        </p:blipFill>
        <p:spPr>
          <a:xfrm>
            <a:off x="10500420" y="2543889"/>
            <a:ext cx="258485" cy="258485"/>
          </a:xfrm>
          <a:prstGeom prst="rect">
            <a:avLst/>
          </a:prstGeom>
          <a:noFill/>
          <a:ln>
            <a:noFill/>
          </a:ln>
        </p:spPr>
      </p:pic>
      <p:sp>
        <p:nvSpPr>
          <p:cNvPr id="119" name="Google Shape;119;p16"/>
          <p:cNvSpPr/>
          <p:nvPr/>
        </p:nvSpPr>
        <p:spPr>
          <a:xfrm>
            <a:off x="7668697" y="3211830"/>
            <a:ext cx="3232190" cy="403979"/>
          </a:xfrm>
          <a:prstGeom prst="rect">
            <a:avLst/>
          </a:prstGeom>
          <a:noFill/>
          <a:ln>
            <a:noFill/>
          </a:ln>
        </p:spPr>
        <p:txBody>
          <a:bodyPr spcFirstLastPara="1" wrap="square" lIns="0" tIns="0" rIns="0" bIns="0" anchor="t" anchorCtr="0">
            <a:noAutofit/>
          </a:bodyPr>
          <a:lstStyle/>
          <a:p>
            <a:pPr marL="0" marR="0" lvl="0" indent="0" algn="l" rtl="0">
              <a:lnSpc>
                <a:spcPct val="126000"/>
              </a:lnSpc>
              <a:spcBef>
                <a:spcPts val="0"/>
              </a:spcBef>
              <a:spcAft>
                <a:spcPts val="0"/>
              </a:spcAft>
              <a:buClr>
                <a:srgbClr val="4C4C4D"/>
              </a:buClr>
              <a:buSzPts val="2500"/>
              <a:buFont typeface="Crimson Pro"/>
              <a:buNone/>
            </a:pPr>
            <a:r>
              <a:rPr lang="en-US" sz="2500" b="0" i="0" u="none" strike="noStrike" cap="none">
                <a:solidFill>
                  <a:srgbClr val="4C4C4D"/>
                </a:solidFill>
                <a:latin typeface="Crimson Pro"/>
                <a:ea typeface="Crimson Pro"/>
                <a:cs typeface="Crimson Pro"/>
                <a:sym typeface="Crimson Pro"/>
              </a:rPr>
              <a:t>Recursive Proofs</a:t>
            </a:r>
            <a:endParaRPr sz="2500" b="0" i="0" u="none" strike="noStrike" cap="none"/>
          </a:p>
        </p:txBody>
      </p:sp>
      <p:sp>
        <p:nvSpPr>
          <p:cNvPr id="120" name="Google Shape;120;p16"/>
          <p:cNvSpPr/>
          <p:nvPr/>
        </p:nvSpPr>
        <p:spPr>
          <a:xfrm>
            <a:off x="7668697" y="3744992"/>
            <a:ext cx="5922050" cy="1034415"/>
          </a:xfrm>
          <a:prstGeom prst="rect">
            <a:avLst/>
          </a:prstGeom>
          <a:noFill/>
          <a:ln>
            <a:noFill/>
          </a:ln>
        </p:spPr>
        <p:txBody>
          <a:bodyPr spcFirstLastPara="1" wrap="square" lIns="0" tIns="0" rIns="0" bIns="0" anchor="t" anchorCtr="0">
            <a:noAutofit/>
          </a:bodyPr>
          <a:lstStyle/>
          <a:p>
            <a:pPr marL="0" marR="0" lvl="0" indent="0" algn="l" rtl="0">
              <a:lnSpc>
                <a:spcPct val="16363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Technique used to efficiently aggregate numerous small ZKPs into a single, compact master proof that is verified on L1.</a:t>
            </a:r>
            <a:endParaRPr sz="1650" b="0" i="0" u="none" strike="noStrike" cap="none"/>
          </a:p>
        </p:txBody>
      </p:sp>
      <p:sp>
        <p:nvSpPr>
          <p:cNvPr id="121" name="Google Shape;121;p16"/>
          <p:cNvSpPr/>
          <p:nvPr/>
        </p:nvSpPr>
        <p:spPr>
          <a:xfrm>
            <a:off x="793790" y="5563791"/>
            <a:ext cx="6413659" cy="2007275"/>
          </a:xfrm>
          <a:prstGeom prst="roundRect">
            <a:avLst>
              <a:gd name="adj" fmla="val 7289"/>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p:nvPr/>
        </p:nvSpPr>
        <p:spPr>
          <a:xfrm>
            <a:off x="793790" y="5533311"/>
            <a:ext cx="6413659" cy="121920"/>
          </a:xfrm>
          <a:prstGeom prst="roundRect">
            <a:avLst>
              <a:gd name="adj" fmla="val 26512"/>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3677424" y="5240655"/>
            <a:ext cx="646390" cy="646390"/>
          </a:xfrm>
          <a:prstGeom prst="roundRect">
            <a:avLst>
              <a:gd name="adj" fmla="val 141463"/>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4" name="Google Shape;124;p16" descr="preencoded.png"/>
          <p:cNvPicPr preferRelativeResize="0"/>
          <p:nvPr/>
        </p:nvPicPr>
        <p:blipFill rotWithShape="1">
          <a:blip r:embed="rId5">
            <a:alphaModFix/>
          </a:blip>
          <a:srcRect/>
          <a:stretch/>
        </p:blipFill>
        <p:spPr>
          <a:xfrm>
            <a:off x="3871377" y="5434489"/>
            <a:ext cx="258485" cy="258485"/>
          </a:xfrm>
          <a:prstGeom prst="rect">
            <a:avLst/>
          </a:prstGeom>
          <a:noFill/>
          <a:ln>
            <a:noFill/>
          </a:ln>
        </p:spPr>
      </p:pic>
      <p:sp>
        <p:nvSpPr>
          <p:cNvPr id="125" name="Google Shape;125;p16"/>
          <p:cNvSpPr/>
          <p:nvPr/>
        </p:nvSpPr>
        <p:spPr>
          <a:xfrm>
            <a:off x="1039654" y="6102429"/>
            <a:ext cx="3662839" cy="403979"/>
          </a:xfrm>
          <a:prstGeom prst="rect">
            <a:avLst/>
          </a:prstGeom>
          <a:noFill/>
          <a:ln>
            <a:noFill/>
          </a:ln>
        </p:spPr>
        <p:txBody>
          <a:bodyPr spcFirstLastPara="1" wrap="square" lIns="0" tIns="0" rIns="0" bIns="0" anchor="t" anchorCtr="0">
            <a:noAutofit/>
          </a:bodyPr>
          <a:lstStyle/>
          <a:p>
            <a:pPr marL="0" marR="0" lvl="0" indent="0" algn="l" rtl="0">
              <a:lnSpc>
                <a:spcPct val="126000"/>
              </a:lnSpc>
              <a:spcBef>
                <a:spcPts val="0"/>
              </a:spcBef>
              <a:spcAft>
                <a:spcPts val="0"/>
              </a:spcAft>
              <a:buClr>
                <a:srgbClr val="4C4C4D"/>
              </a:buClr>
              <a:buSzPts val="2500"/>
              <a:buFont typeface="Crimson Pro"/>
              <a:buNone/>
            </a:pPr>
            <a:r>
              <a:rPr lang="en-US" sz="2500" b="0" i="0" u="none" strike="noStrike" cap="none">
                <a:solidFill>
                  <a:srgbClr val="4C4C4D"/>
                </a:solidFill>
                <a:latin typeface="Crimson Pro"/>
                <a:ea typeface="Crimson Pro"/>
                <a:cs typeface="Crimson Pro"/>
                <a:sym typeface="Crimson Pro"/>
              </a:rPr>
              <a:t>Goldilocks Field Arithmetic</a:t>
            </a:r>
            <a:endParaRPr sz="2500" b="0" i="0" u="none" strike="noStrike" cap="none"/>
          </a:p>
        </p:txBody>
      </p:sp>
      <p:sp>
        <p:nvSpPr>
          <p:cNvPr id="126" name="Google Shape;126;p16"/>
          <p:cNvSpPr/>
          <p:nvPr/>
        </p:nvSpPr>
        <p:spPr>
          <a:xfrm>
            <a:off x="1039654" y="6635591"/>
            <a:ext cx="5921931" cy="689610"/>
          </a:xfrm>
          <a:prstGeom prst="rect">
            <a:avLst/>
          </a:prstGeom>
          <a:noFill/>
          <a:ln>
            <a:noFill/>
          </a:ln>
        </p:spPr>
        <p:txBody>
          <a:bodyPr spcFirstLastPara="1" wrap="square" lIns="0" tIns="0" rIns="0" bIns="0" anchor="t" anchorCtr="0">
            <a:noAutofit/>
          </a:bodyPr>
          <a:lstStyle/>
          <a:p>
            <a:pPr marL="0" marR="0" lvl="0" indent="0" algn="l" rtl="0">
              <a:lnSpc>
                <a:spcPct val="16363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A 64-bit finite field specially selected for fast, secure cryptographic computations within the circuit environment.</a:t>
            </a:r>
            <a:endParaRPr sz="1650" b="0" i="0" u="none" strike="noStrike" cap="none"/>
          </a:p>
        </p:txBody>
      </p:sp>
      <p:sp>
        <p:nvSpPr>
          <p:cNvPr id="127" name="Google Shape;127;p16"/>
          <p:cNvSpPr/>
          <p:nvPr/>
        </p:nvSpPr>
        <p:spPr>
          <a:xfrm>
            <a:off x="7422833" y="5563791"/>
            <a:ext cx="6413778" cy="2007275"/>
          </a:xfrm>
          <a:prstGeom prst="roundRect">
            <a:avLst>
              <a:gd name="adj" fmla="val 7289"/>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p:nvPr/>
        </p:nvSpPr>
        <p:spPr>
          <a:xfrm>
            <a:off x="7422833" y="5533311"/>
            <a:ext cx="6413778" cy="121920"/>
          </a:xfrm>
          <a:prstGeom prst="roundRect">
            <a:avLst>
              <a:gd name="adj" fmla="val 26512"/>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a:off x="10306467" y="5240655"/>
            <a:ext cx="646390" cy="646390"/>
          </a:xfrm>
          <a:prstGeom prst="roundRect">
            <a:avLst>
              <a:gd name="adj" fmla="val 141463"/>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0" name="Google Shape;130;p16" descr="preencoded.png"/>
          <p:cNvPicPr preferRelativeResize="0"/>
          <p:nvPr/>
        </p:nvPicPr>
        <p:blipFill rotWithShape="1">
          <a:blip r:embed="rId6">
            <a:alphaModFix/>
          </a:blip>
          <a:srcRect/>
          <a:stretch/>
        </p:blipFill>
        <p:spPr>
          <a:xfrm>
            <a:off x="10500420" y="5434489"/>
            <a:ext cx="258485" cy="258485"/>
          </a:xfrm>
          <a:prstGeom prst="rect">
            <a:avLst/>
          </a:prstGeom>
          <a:noFill/>
          <a:ln>
            <a:noFill/>
          </a:ln>
        </p:spPr>
      </p:pic>
      <p:sp>
        <p:nvSpPr>
          <p:cNvPr id="131" name="Google Shape;131;p16"/>
          <p:cNvSpPr/>
          <p:nvPr/>
        </p:nvSpPr>
        <p:spPr>
          <a:xfrm>
            <a:off x="7668697" y="6102429"/>
            <a:ext cx="3522702" cy="403979"/>
          </a:xfrm>
          <a:prstGeom prst="rect">
            <a:avLst/>
          </a:prstGeom>
          <a:noFill/>
          <a:ln>
            <a:noFill/>
          </a:ln>
        </p:spPr>
        <p:txBody>
          <a:bodyPr spcFirstLastPara="1" wrap="square" lIns="0" tIns="0" rIns="0" bIns="0" anchor="t" anchorCtr="0">
            <a:noAutofit/>
          </a:bodyPr>
          <a:lstStyle/>
          <a:p>
            <a:pPr marL="0" marR="0" lvl="0" indent="0" algn="l" rtl="0">
              <a:lnSpc>
                <a:spcPct val="126000"/>
              </a:lnSpc>
              <a:spcBef>
                <a:spcPts val="0"/>
              </a:spcBef>
              <a:spcAft>
                <a:spcPts val="0"/>
              </a:spcAft>
              <a:buClr>
                <a:srgbClr val="4C4C4D"/>
              </a:buClr>
              <a:buSzPts val="2500"/>
              <a:buFont typeface="Crimson Pro"/>
              <a:buNone/>
            </a:pPr>
            <a:r>
              <a:rPr lang="en-US" sz="2500" b="0" i="0" u="none" strike="noStrike" cap="none">
                <a:solidFill>
                  <a:srgbClr val="4C4C4D"/>
                </a:solidFill>
                <a:latin typeface="Crimson Pro"/>
                <a:ea typeface="Crimson Pro"/>
                <a:cs typeface="Crimson Pro"/>
                <a:sym typeface="Crimson Pro"/>
              </a:rPr>
              <a:t>Polynomial Commitments</a:t>
            </a:r>
            <a:endParaRPr sz="2500" b="0" i="0" u="none" strike="noStrike" cap="none"/>
          </a:p>
        </p:txBody>
      </p:sp>
      <p:sp>
        <p:nvSpPr>
          <p:cNvPr id="132" name="Google Shape;132;p16"/>
          <p:cNvSpPr/>
          <p:nvPr/>
        </p:nvSpPr>
        <p:spPr>
          <a:xfrm>
            <a:off x="7668697" y="6635591"/>
            <a:ext cx="5922050" cy="689610"/>
          </a:xfrm>
          <a:prstGeom prst="rect">
            <a:avLst/>
          </a:prstGeom>
          <a:noFill/>
          <a:ln>
            <a:noFill/>
          </a:ln>
        </p:spPr>
        <p:txBody>
          <a:bodyPr spcFirstLastPara="1" wrap="square" lIns="0" tIns="0" rIns="0" bIns="0" anchor="t" anchorCtr="0">
            <a:noAutofit/>
          </a:bodyPr>
          <a:lstStyle/>
          <a:p>
            <a:pPr marL="0" marR="0" lvl="0" indent="0" algn="l" rtl="0">
              <a:lnSpc>
                <a:spcPct val="16363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Used to represent large data sets, such as the state of the system or execution traces, in a concise, verifiable way.</a:t>
            </a:r>
            <a:endParaRPr sz="1650" b="0" i="0" u="none" strike="noStrike" cap="none"/>
          </a:p>
        </p:txBody>
      </p:sp>
      <p:pic>
        <p:nvPicPr>
          <p:cNvPr id="133" name="Google Shape;133;p16"/>
          <p:cNvPicPr preferRelativeResize="0"/>
          <p:nvPr/>
        </p:nvPicPr>
        <p:blipFill>
          <a:blip r:embed="rId7">
            <a:alphaModFix/>
          </a:blip>
          <a:stretch>
            <a:fillRect/>
          </a:stretch>
        </p:blipFill>
        <p:spPr>
          <a:xfrm>
            <a:off x="12573000" y="7524750"/>
            <a:ext cx="2057400" cy="704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7"/>
          <p:cNvSpPr/>
          <p:nvPr/>
        </p:nvSpPr>
        <p:spPr>
          <a:xfrm>
            <a:off x="440050" y="345750"/>
            <a:ext cx="8103300" cy="502800"/>
          </a:xfrm>
          <a:prstGeom prst="rect">
            <a:avLst/>
          </a:prstGeom>
          <a:noFill/>
          <a:ln>
            <a:noFill/>
          </a:ln>
        </p:spPr>
        <p:txBody>
          <a:bodyPr spcFirstLastPara="1" wrap="square" lIns="0" tIns="0" rIns="0" bIns="0" anchor="t" anchorCtr="0">
            <a:noAutofit/>
          </a:bodyPr>
          <a:lstStyle/>
          <a:p>
            <a:pPr marL="0" marR="0" lvl="0" indent="0" algn="l" rtl="0">
              <a:lnSpc>
                <a:spcPct val="124489"/>
              </a:lnSpc>
              <a:spcBef>
                <a:spcPts val="0"/>
              </a:spcBef>
              <a:spcAft>
                <a:spcPts val="0"/>
              </a:spcAft>
              <a:buClr>
                <a:srgbClr val="152D47"/>
              </a:buClr>
              <a:buSzPts val="2450"/>
              <a:buFont typeface="Crimson Pro"/>
              <a:buNone/>
            </a:pPr>
            <a:r>
              <a:rPr lang="en-US" sz="3850" b="1" i="0" u="none" strike="noStrike" cap="none">
                <a:solidFill>
                  <a:srgbClr val="152D47"/>
                </a:solidFill>
                <a:latin typeface="Crimson Pro"/>
                <a:ea typeface="Crimson Pro"/>
                <a:cs typeface="Crimson Pro"/>
                <a:sym typeface="Crimson Pro"/>
              </a:rPr>
              <a:t>Polygon zkEVM System Architecture</a:t>
            </a:r>
            <a:endParaRPr sz="3850" b="1" i="0" u="none" strike="noStrike" cap="none"/>
          </a:p>
        </p:txBody>
      </p:sp>
      <p:sp>
        <p:nvSpPr>
          <p:cNvPr id="140" name="Google Shape;140;p17"/>
          <p:cNvSpPr/>
          <p:nvPr/>
        </p:nvSpPr>
        <p:spPr>
          <a:xfrm>
            <a:off x="440055" y="1240087"/>
            <a:ext cx="13750200" cy="201000"/>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4C4C4D"/>
              </a:buClr>
              <a:buSzPts val="950"/>
              <a:buFont typeface="Heebo"/>
              <a:buNone/>
            </a:pPr>
            <a:r>
              <a:rPr lang="en-US" sz="1550" b="0" i="0" u="none" strike="noStrike" cap="none">
                <a:solidFill>
                  <a:srgbClr val="4C4C4D"/>
                </a:solidFill>
                <a:latin typeface="Heebo"/>
                <a:ea typeface="Heebo"/>
                <a:cs typeface="Heebo"/>
                <a:sym typeface="Heebo"/>
              </a:rPr>
              <a:t>The L2 system is divided into specialised, interconnected components handling the end-to-end transaction lifecycle.</a:t>
            </a:r>
            <a:endParaRPr sz="1550" b="0" i="0" u="none" strike="noStrike" cap="none"/>
          </a:p>
        </p:txBody>
      </p:sp>
      <p:pic>
        <p:nvPicPr>
          <p:cNvPr id="141" name="Google Shape;141;p17" descr="preencoded.png"/>
          <p:cNvPicPr preferRelativeResize="0"/>
          <p:nvPr/>
        </p:nvPicPr>
        <p:blipFill rotWithShape="1">
          <a:blip r:embed="rId3">
            <a:alphaModFix/>
          </a:blip>
          <a:srcRect/>
          <a:stretch/>
        </p:blipFill>
        <p:spPr>
          <a:xfrm>
            <a:off x="2003227" y="1332667"/>
            <a:ext cx="10623946" cy="7321273"/>
          </a:xfrm>
          <a:prstGeom prst="rect">
            <a:avLst/>
          </a:prstGeom>
          <a:noFill/>
          <a:ln>
            <a:noFill/>
          </a:ln>
        </p:spPr>
      </p:pic>
      <p:sp>
        <p:nvSpPr>
          <p:cNvPr id="142" name="Google Shape;142;p17"/>
          <p:cNvSpPr/>
          <p:nvPr/>
        </p:nvSpPr>
        <p:spPr>
          <a:xfrm>
            <a:off x="2269378" y="5341936"/>
            <a:ext cx="2903100" cy="386700"/>
          </a:xfrm>
          <a:prstGeom prst="rect">
            <a:avLst/>
          </a:prstGeom>
          <a:noFill/>
          <a:ln>
            <a:noFill/>
          </a:ln>
        </p:spPr>
        <p:txBody>
          <a:bodyPr spcFirstLastPara="1" wrap="square" lIns="0" tIns="0" rIns="0" bIns="0" anchor="t" anchorCtr="0">
            <a:noAutofit/>
          </a:bodyPr>
          <a:lstStyle/>
          <a:p>
            <a:pPr marL="0" marR="0" lvl="0" indent="0" algn="ctr" rtl="0">
              <a:lnSpc>
                <a:spcPct val="122222"/>
              </a:lnSpc>
              <a:spcBef>
                <a:spcPts val="0"/>
              </a:spcBef>
              <a:spcAft>
                <a:spcPts val="0"/>
              </a:spcAft>
              <a:buClr>
                <a:srgbClr val="4C4C4D"/>
              </a:buClr>
              <a:buSzPts val="1350"/>
              <a:buFont typeface="Crimson Pro"/>
              <a:buNone/>
            </a:pPr>
            <a:r>
              <a:rPr lang="en-US" sz="1350" b="0" i="0" u="none" strike="noStrike" cap="none">
                <a:solidFill>
                  <a:srgbClr val="4C4C4D"/>
                </a:solidFill>
                <a:latin typeface="Crimson Pro"/>
                <a:ea typeface="Crimson Pro"/>
                <a:cs typeface="Crimson Pro"/>
                <a:sym typeface="Crimson Pro"/>
              </a:rPr>
              <a:t>Sequencer</a:t>
            </a:r>
            <a:endParaRPr sz="1350" b="0" i="0" u="none" strike="noStrike" cap="none"/>
          </a:p>
        </p:txBody>
      </p:sp>
      <p:pic>
        <p:nvPicPr>
          <p:cNvPr id="143" name="Google Shape;143;p17" descr="preencoded.png"/>
          <p:cNvPicPr preferRelativeResize="0"/>
          <p:nvPr/>
        </p:nvPicPr>
        <p:blipFill rotWithShape="1">
          <a:blip r:embed="rId4">
            <a:alphaModFix/>
          </a:blip>
          <a:srcRect/>
          <a:stretch/>
        </p:blipFill>
        <p:spPr>
          <a:xfrm>
            <a:off x="3509248" y="4023155"/>
            <a:ext cx="687503" cy="687503"/>
          </a:xfrm>
          <a:prstGeom prst="rect">
            <a:avLst/>
          </a:prstGeom>
          <a:noFill/>
          <a:ln>
            <a:noFill/>
          </a:ln>
        </p:spPr>
      </p:pic>
      <p:sp>
        <p:nvSpPr>
          <p:cNvPr id="144" name="Google Shape;144;p17"/>
          <p:cNvSpPr/>
          <p:nvPr/>
        </p:nvSpPr>
        <p:spPr>
          <a:xfrm>
            <a:off x="4743317" y="3682249"/>
            <a:ext cx="2997600" cy="386700"/>
          </a:xfrm>
          <a:prstGeom prst="rect">
            <a:avLst/>
          </a:prstGeom>
          <a:noFill/>
          <a:ln>
            <a:noFill/>
          </a:ln>
        </p:spPr>
        <p:txBody>
          <a:bodyPr spcFirstLastPara="1" wrap="square" lIns="0" tIns="0" rIns="0" bIns="0" anchor="t" anchorCtr="0">
            <a:noAutofit/>
          </a:bodyPr>
          <a:lstStyle/>
          <a:p>
            <a:pPr marL="0" marR="0" lvl="0" indent="0" algn="ctr" rtl="0">
              <a:lnSpc>
                <a:spcPct val="122222"/>
              </a:lnSpc>
              <a:spcBef>
                <a:spcPts val="0"/>
              </a:spcBef>
              <a:spcAft>
                <a:spcPts val="0"/>
              </a:spcAft>
              <a:buClr>
                <a:srgbClr val="4C4C4D"/>
              </a:buClr>
              <a:buSzPts val="1350"/>
              <a:buFont typeface="Crimson Pro"/>
              <a:buNone/>
            </a:pPr>
            <a:r>
              <a:rPr lang="en-US" sz="1350" b="0" i="0" u="none" strike="noStrike" cap="none">
                <a:solidFill>
                  <a:srgbClr val="4C4C4D"/>
                </a:solidFill>
                <a:latin typeface="Crimson Pro"/>
                <a:ea typeface="Crimson Pro"/>
                <a:cs typeface="Crimson Pro"/>
                <a:sym typeface="Crimson Pro"/>
              </a:rPr>
              <a:t>zkProver</a:t>
            </a:r>
            <a:endParaRPr sz="1350" b="0" i="0" u="none" strike="noStrike" cap="none"/>
          </a:p>
        </p:txBody>
      </p:sp>
      <p:pic>
        <p:nvPicPr>
          <p:cNvPr id="145" name="Google Shape;145;p17" descr="preencoded.png"/>
          <p:cNvPicPr preferRelativeResize="0"/>
          <p:nvPr/>
        </p:nvPicPr>
        <p:blipFill rotWithShape="1">
          <a:blip r:embed="rId5">
            <a:alphaModFix/>
          </a:blip>
          <a:srcRect/>
          <a:stretch/>
        </p:blipFill>
        <p:spPr>
          <a:xfrm>
            <a:off x="5682403" y="4442317"/>
            <a:ext cx="687504" cy="687504"/>
          </a:xfrm>
          <a:prstGeom prst="rect">
            <a:avLst/>
          </a:prstGeom>
          <a:noFill/>
          <a:ln>
            <a:noFill/>
          </a:ln>
        </p:spPr>
      </p:pic>
      <p:sp>
        <p:nvSpPr>
          <p:cNvPr id="146" name="Google Shape;146;p17"/>
          <p:cNvSpPr/>
          <p:nvPr/>
        </p:nvSpPr>
        <p:spPr>
          <a:xfrm>
            <a:off x="6755553" y="6088270"/>
            <a:ext cx="2903100" cy="386700"/>
          </a:xfrm>
          <a:prstGeom prst="rect">
            <a:avLst/>
          </a:prstGeom>
          <a:noFill/>
          <a:ln>
            <a:noFill/>
          </a:ln>
        </p:spPr>
        <p:txBody>
          <a:bodyPr spcFirstLastPara="1" wrap="square" lIns="0" tIns="0" rIns="0" bIns="0" anchor="t" anchorCtr="0">
            <a:noAutofit/>
          </a:bodyPr>
          <a:lstStyle/>
          <a:p>
            <a:pPr marL="0" marR="0" lvl="0" indent="0" algn="ctr" rtl="0">
              <a:lnSpc>
                <a:spcPct val="122222"/>
              </a:lnSpc>
              <a:spcBef>
                <a:spcPts val="0"/>
              </a:spcBef>
              <a:spcAft>
                <a:spcPts val="0"/>
              </a:spcAft>
              <a:buClr>
                <a:srgbClr val="4C4C4D"/>
              </a:buClr>
              <a:buSzPts val="1350"/>
              <a:buFont typeface="Crimson Pro"/>
              <a:buNone/>
            </a:pPr>
            <a:r>
              <a:rPr lang="en-US" sz="1350" b="0" i="0" u="none" strike="noStrike" cap="none">
                <a:solidFill>
                  <a:srgbClr val="4C4C4D"/>
                </a:solidFill>
                <a:latin typeface="Crimson Pro"/>
                <a:ea typeface="Crimson Pro"/>
                <a:cs typeface="Crimson Pro"/>
                <a:sym typeface="Crimson Pro"/>
              </a:rPr>
              <a:t>Aggregator</a:t>
            </a:r>
            <a:endParaRPr sz="1350" b="0" i="0" u="none" strike="noStrike" cap="none"/>
          </a:p>
        </p:txBody>
      </p:sp>
      <p:pic>
        <p:nvPicPr>
          <p:cNvPr id="147" name="Google Shape;147;p17" descr="preencoded.png"/>
          <p:cNvPicPr preferRelativeResize="0"/>
          <p:nvPr/>
        </p:nvPicPr>
        <p:blipFill rotWithShape="1">
          <a:blip r:embed="rId6">
            <a:alphaModFix/>
          </a:blip>
          <a:srcRect/>
          <a:stretch/>
        </p:blipFill>
        <p:spPr>
          <a:xfrm>
            <a:off x="7855774" y="4861480"/>
            <a:ext cx="687504" cy="687504"/>
          </a:xfrm>
          <a:prstGeom prst="rect">
            <a:avLst/>
          </a:prstGeom>
          <a:noFill/>
          <a:ln>
            <a:noFill/>
          </a:ln>
        </p:spPr>
      </p:pic>
      <p:sp>
        <p:nvSpPr>
          <p:cNvPr id="148" name="Google Shape;148;p17"/>
          <p:cNvSpPr/>
          <p:nvPr/>
        </p:nvSpPr>
        <p:spPr>
          <a:xfrm>
            <a:off x="9332617" y="4519585"/>
            <a:ext cx="2903100" cy="386700"/>
          </a:xfrm>
          <a:prstGeom prst="rect">
            <a:avLst/>
          </a:prstGeom>
          <a:noFill/>
          <a:ln>
            <a:noFill/>
          </a:ln>
        </p:spPr>
        <p:txBody>
          <a:bodyPr spcFirstLastPara="1" wrap="square" lIns="0" tIns="0" rIns="0" bIns="0" anchor="t" anchorCtr="0">
            <a:noAutofit/>
          </a:bodyPr>
          <a:lstStyle/>
          <a:p>
            <a:pPr marL="0" marR="0" lvl="0" indent="0" algn="ctr" rtl="0">
              <a:lnSpc>
                <a:spcPct val="122222"/>
              </a:lnSpc>
              <a:spcBef>
                <a:spcPts val="0"/>
              </a:spcBef>
              <a:spcAft>
                <a:spcPts val="0"/>
              </a:spcAft>
              <a:buClr>
                <a:srgbClr val="4C4C4D"/>
              </a:buClr>
              <a:buSzPts val="1350"/>
              <a:buFont typeface="Crimson Pro"/>
              <a:buNone/>
            </a:pPr>
            <a:r>
              <a:rPr lang="en-US" sz="1350" b="0" i="0" u="none" strike="noStrike" cap="none">
                <a:solidFill>
                  <a:srgbClr val="4C4C4D"/>
                </a:solidFill>
                <a:latin typeface="Crimson Pro"/>
                <a:ea typeface="Crimson Pro"/>
                <a:cs typeface="Crimson Pro"/>
                <a:sym typeface="Crimson Pro"/>
              </a:rPr>
              <a:t>Ethereum Bridge</a:t>
            </a:r>
            <a:endParaRPr sz="1350" b="0" i="0" u="none" strike="noStrike" cap="none"/>
          </a:p>
        </p:txBody>
      </p:sp>
      <p:pic>
        <p:nvPicPr>
          <p:cNvPr id="149" name="Google Shape;149;p17" descr="preencoded.png"/>
          <p:cNvPicPr preferRelativeResize="0"/>
          <p:nvPr/>
        </p:nvPicPr>
        <p:blipFill rotWithShape="1">
          <a:blip r:embed="rId7">
            <a:alphaModFix/>
          </a:blip>
          <a:srcRect/>
          <a:stretch/>
        </p:blipFill>
        <p:spPr>
          <a:xfrm>
            <a:off x="10168793" y="5311580"/>
            <a:ext cx="687503" cy="687504"/>
          </a:xfrm>
          <a:prstGeom prst="rect">
            <a:avLst/>
          </a:prstGeom>
          <a:noFill/>
          <a:ln>
            <a:noFill/>
          </a:ln>
        </p:spPr>
      </p:pic>
      <p:sp>
        <p:nvSpPr>
          <p:cNvPr id="150" name="Google Shape;150;p17"/>
          <p:cNvSpPr/>
          <p:nvPr/>
        </p:nvSpPr>
        <p:spPr>
          <a:xfrm>
            <a:off x="440055" y="8795385"/>
            <a:ext cx="13750290" cy="201097"/>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4C4C4D"/>
              </a:buClr>
              <a:buSzPts val="950"/>
              <a:buFont typeface="Heebo"/>
              <a:buNone/>
            </a:pPr>
            <a:r>
              <a:rPr lang="en-US" sz="950" b="0" i="0" u="none" strike="noStrike" cap="none">
                <a:solidFill>
                  <a:srgbClr val="4C4C4D"/>
                </a:solidFill>
                <a:latin typeface="Heebo"/>
                <a:ea typeface="Heebo"/>
                <a:cs typeface="Heebo"/>
                <a:sym typeface="Heebo"/>
              </a:rPr>
              <a:t>The core operational components are:</a:t>
            </a:r>
            <a:endParaRPr sz="950" b="0" i="0" u="none" strike="noStrike" cap="none"/>
          </a:p>
        </p:txBody>
      </p:sp>
      <p:sp>
        <p:nvSpPr>
          <p:cNvPr id="151" name="Google Shape;151;p17"/>
          <p:cNvSpPr/>
          <p:nvPr/>
        </p:nvSpPr>
        <p:spPr>
          <a:xfrm>
            <a:off x="440055" y="9137928"/>
            <a:ext cx="13750290" cy="201097"/>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4C4C4D"/>
              </a:buClr>
              <a:buSzPts val="950"/>
              <a:buFont typeface="Heebo"/>
              <a:buNone/>
            </a:pPr>
            <a:r>
              <a:rPr lang="en-US" sz="950" b="1" i="0" u="none" strike="noStrike" cap="none">
                <a:solidFill>
                  <a:srgbClr val="4C4C4D"/>
                </a:solidFill>
                <a:latin typeface="Heebo"/>
                <a:ea typeface="Heebo"/>
                <a:cs typeface="Heebo"/>
                <a:sym typeface="Heebo"/>
              </a:rPr>
              <a:t>Sequencer:</a:t>
            </a:r>
            <a:r>
              <a:rPr lang="en-US" sz="950" b="0" i="0" u="none" strike="noStrike" cap="none">
                <a:solidFill>
                  <a:srgbClr val="4C4C4D"/>
                </a:solidFill>
                <a:latin typeface="Heebo"/>
                <a:ea typeface="Heebo"/>
                <a:cs typeface="Heebo"/>
                <a:sym typeface="Heebo"/>
              </a:rPr>
              <a:t> Gathers and orders L2 transactions into batches.</a:t>
            </a:r>
            <a:endParaRPr sz="950" b="0" i="0" u="none" strike="noStrike" cap="none"/>
          </a:p>
        </p:txBody>
      </p:sp>
      <p:sp>
        <p:nvSpPr>
          <p:cNvPr id="152" name="Google Shape;152;p17"/>
          <p:cNvSpPr/>
          <p:nvPr/>
        </p:nvSpPr>
        <p:spPr>
          <a:xfrm>
            <a:off x="440055" y="9382958"/>
            <a:ext cx="13750290" cy="201097"/>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4C4C4D"/>
              </a:buClr>
              <a:buSzPts val="950"/>
              <a:buFont typeface="Heebo"/>
              <a:buNone/>
            </a:pPr>
            <a:r>
              <a:rPr lang="en-US" sz="950" b="1" i="0" u="none" strike="noStrike" cap="none">
                <a:solidFill>
                  <a:srgbClr val="4C4C4D"/>
                </a:solidFill>
                <a:latin typeface="Heebo"/>
                <a:ea typeface="Heebo"/>
                <a:cs typeface="Heebo"/>
                <a:sym typeface="Heebo"/>
              </a:rPr>
              <a:t>zkProver:</a:t>
            </a:r>
            <a:r>
              <a:rPr lang="en-US" sz="950" b="0" i="0" u="none" strike="noStrike" cap="none">
                <a:solidFill>
                  <a:srgbClr val="4C4C4D"/>
                </a:solidFill>
                <a:latin typeface="Heebo"/>
                <a:ea typeface="Heebo"/>
                <a:cs typeface="Heebo"/>
                <a:sym typeface="Heebo"/>
              </a:rPr>
              <a:t> The off-chain engine that generates the computationally heavy ZK proofs for transaction validity.</a:t>
            </a:r>
            <a:endParaRPr sz="950" b="0" i="0" u="none" strike="noStrike" cap="none"/>
          </a:p>
        </p:txBody>
      </p:sp>
      <p:sp>
        <p:nvSpPr>
          <p:cNvPr id="153" name="Google Shape;153;p17"/>
          <p:cNvSpPr/>
          <p:nvPr/>
        </p:nvSpPr>
        <p:spPr>
          <a:xfrm>
            <a:off x="440055" y="9627989"/>
            <a:ext cx="13750290" cy="201097"/>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4C4C4D"/>
              </a:buClr>
              <a:buSzPts val="950"/>
              <a:buFont typeface="Heebo"/>
              <a:buNone/>
            </a:pPr>
            <a:r>
              <a:rPr lang="en-US" sz="950" b="1" i="0" u="none" strike="noStrike" cap="none">
                <a:solidFill>
                  <a:srgbClr val="4C4C4D"/>
                </a:solidFill>
                <a:latin typeface="Heebo"/>
                <a:ea typeface="Heebo"/>
                <a:cs typeface="Heebo"/>
                <a:sym typeface="Heebo"/>
              </a:rPr>
              <a:t>Aggregator:</a:t>
            </a:r>
            <a:r>
              <a:rPr lang="en-US" sz="950" b="0" i="0" u="none" strike="noStrike" cap="none">
                <a:solidFill>
                  <a:srgbClr val="4C4C4D"/>
                </a:solidFill>
                <a:latin typeface="Heebo"/>
                <a:ea typeface="Heebo"/>
                <a:cs typeface="Heebo"/>
                <a:sym typeface="Heebo"/>
              </a:rPr>
              <a:t> Bundles the state updates and the final ZK proof, submitting them to the Layer 1 contract.</a:t>
            </a:r>
            <a:endParaRPr sz="950" b="0" i="0" u="none" strike="noStrike" cap="none"/>
          </a:p>
        </p:txBody>
      </p:sp>
      <p:sp>
        <p:nvSpPr>
          <p:cNvPr id="154" name="Google Shape;154;p17"/>
          <p:cNvSpPr/>
          <p:nvPr/>
        </p:nvSpPr>
        <p:spPr>
          <a:xfrm>
            <a:off x="440055" y="9873020"/>
            <a:ext cx="13750290" cy="201097"/>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4C4C4D"/>
              </a:buClr>
              <a:buSzPts val="950"/>
              <a:buFont typeface="Heebo"/>
              <a:buNone/>
            </a:pPr>
            <a:r>
              <a:rPr lang="en-US" sz="950" b="1" i="0" u="none" strike="noStrike" cap="none">
                <a:solidFill>
                  <a:srgbClr val="4C4C4D"/>
                </a:solidFill>
                <a:latin typeface="Heebo"/>
                <a:ea typeface="Heebo"/>
                <a:cs typeface="Heebo"/>
                <a:sym typeface="Heebo"/>
              </a:rPr>
              <a:t>Bridge:</a:t>
            </a:r>
            <a:r>
              <a:rPr lang="en-US" sz="950" b="0" i="0" u="none" strike="noStrike" cap="none">
                <a:solidFill>
                  <a:srgbClr val="4C4C4D"/>
                </a:solidFill>
                <a:latin typeface="Heebo"/>
                <a:ea typeface="Heebo"/>
                <a:cs typeface="Heebo"/>
                <a:sym typeface="Heebo"/>
              </a:rPr>
              <a:t> The smart contract layer connecting the L2 chain back to the main Ethereum network.</a:t>
            </a:r>
            <a:endParaRPr sz="950" b="0" i="0" u="none" strike="noStrike" cap="none"/>
          </a:p>
        </p:txBody>
      </p:sp>
      <p:pic>
        <p:nvPicPr>
          <p:cNvPr id="155" name="Google Shape;155;p17"/>
          <p:cNvPicPr preferRelativeResize="0"/>
          <p:nvPr/>
        </p:nvPicPr>
        <p:blipFill>
          <a:blip r:embed="rId8">
            <a:alphaModFix/>
          </a:blip>
          <a:stretch>
            <a:fillRect/>
          </a:stretch>
        </p:blipFill>
        <p:spPr>
          <a:xfrm>
            <a:off x="12573000" y="7537813"/>
            <a:ext cx="2057400" cy="704850"/>
          </a:xfrm>
          <a:prstGeom prst="rect">
            <a:avLst/>
          </a:prstGeom>
          <a:noFill/>
          <a:ln>
            <a:noFill/>
          </a:ln>
        </p:spPr>
      </p:pic>
      <p:pic>
        <p:nvPicPr>
          <p:cNvPr id="156" name="Google Shape;156;p17"/>
          <p:cNvPicPr preferRelativeResize="0"/>
          <p:nvPr/>
        </p:nvPicPr>
        <p:blipFill>
          <a:blip r:embed="rId8">
            <a:alphaModFix/>
          </a:blip>
          <a:stretch>
            <a:fillRect/>
          </a:stretch>
        </p:blipFill>
        <p:spPr>
          <a:xfrm>
            <a:off x="12712337" y="7311390"/>
            <a:ext cx="2057400" cy="704850"/>
          </a:xfrm>
          <a:prstGeom prst="rect">
            <a:avLst/>
          </a:prstGeom>
          <a:noFill/>
          <a:ln>
            <a:noFill/>
          </a:ln>
        </p:spPr>
      </p:pic>
      <p:pic>
        <p:nvPicPr>
          <p:cNvPr id="157" name="Google Shape;157;p17"/>
          <p:cNvPicPr preferRelativeResize="0"/>
          <p:nvPr/>
        </p:nvPicPr>
        <p:blipFill>
          <a:blip r:embed="rId9">
            <a:alphaModFix/>
          </a:blip>
          <a:stretch>
            <a:fillRect/>
          </a:stretch>
        </p:blipFill>
        <p:spPr>
          <a:xfrm>
            <a:off x="193850" y="1832725"/>
            <a:ext cx="13906500" cy="5600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8"/>
          <p:cNvSpPr/>
          <p:nvPr/>
        </p:nvSpPr>
        <p:spPr>
          <a:xfrm>
            <a:off x="613410" y="481965"/>
            <a:ext cx="7800737" cy="547688"/>
          </a:xfrm>
          <a:prstGeom prst="rect">
            <a:avLst/>
          </a:prstGeom>
          <a:noFill/>
          <a:ln>
            <a:noFill/>
          </a:ln>
        </p:spPr>
        <p:txBody>
          <a:bodyPr spcFirstLastPara="1" wrap="square" lIns="0" tIns="0" rIns="0" bIns="0" anchor="t" anchorCtr="0">
            <a:noAutofit/>
          </a:bodyPr>
          <a:lstStyle/>
          <a:p>
            <a:pPr marL="0" marR="0" lvl="0" indent="0" algn="l" rtl="0">
              <a:lnSpc>
                <a:spcPct val="124637"/>
              </a:lnSpc>
              <a:spcBef>
                <a:spcPts val="0"/>
              </a:spcBef>
              <a:spcAft>
                <a:spcPts val="0"/>
              </a:spcAft>
              <a:buClr>
                <a:srgbClr val="152D47"/>
              </a:buClr>
              <a:buSzPts val="3450"/>
              <a:buFont typeface="Crimson Pro"/>
              <a:buNone/>
            </a:pPr>
            <a:r>
              <a:rPr lang="en-US" sz="3450" b="0" i="0" u="none" strike="noStrike" cap="none">
                <a:solidFill>
                  <a:srgbClr val="152D47"/>
                </a:solidFill>
                <a:latin typeface="Crimson Pro"/>
                <a:ea typeface="Crimson Pro"/>
                <a:cs typeface="Crimson Pro"/>
                <a:sym typeface="Crimson Pro"/>
              </a:rPr>
              <a:t>Mechanism of zk-SNARK Proof Verification</a:t>
            </a:r>
            <a:endParaRPr sz="3450" b="0" i="0" u="none" strike="noStrike" cap="none"/>
          </a:p>
        </p:txBody>
      </p:sp>
      <p:sp>
        <p:nvSpPr>
          <p:cNvPr id="164" name="Google Shape;164;p18"/>
          <p:cNvSpPr/>
          <p:nvPr/>
        </p:nvSpPr>
        <p:spPr>
          <a:xfrm>
            <a:off x="613410" y="1467803"/>
            <a:ext cx="2628900" cy="328613"/>
          </a:xfrm>
          <a:prstGeom prst="rect">
            <a:avLst/>
          </a:prstGeom>
          <a:noFill/>
          <a:ln>
            <a:noFill/>
          </a:ln>
        </p:spPr>
        <p:txBody>
          <a:bodyPr spcFirstLastPara="1" wrap="square" lIns="0" tIns="0" rIns="0" bIns="0" anchor="t" anchorCtr="0">
            <a:noAutofit/>
          </a:bodyPr>
          <a:lstStyle/>
          <a:p>
            <a:pPr marL="0" marR="0" lvl="0" indent="0" algn="l" rtl="0">
              <a:lnSpc>
                <a:spcPct val="124390"/>
              </a:lnSpc>
              <a:spcBef>
                <a:spcPts val="0"/>
              </a:spcBef>
              <a:spcAft>
                <a:spcPts val="0"/>
              </a:spcAft>
              <a:buClr>
                <a:srgbClr val="152D47"/>
              </a:buClr>
              <a:buSzPts val="2050"/>
              <a:buFont typeface="Crimson Pro"/>
              <a:buNone/>
            </a:pPr>
            <a:r>
              <a:rPr lang="en-US" sz="2050" b="0" i="0" u="none" strike="noStrike" cap="none">
                <a:solidFill>
                  <a:srgbClr val="152D47"/>
                </a:solidFill>
                <a:latin typeface="Crimson Pro"/>
                <a:ea typeface="Crimson Pro"/>
                <a:cs typeface="Crimson Pro"/>
                <a:sym typeface="Crimson Pro"/>
              </a:rPr>
              <a:t>From Logic to Proof</a:t>
            </a:r>
            <a:endParaRPr sz="2050" b="0" i="0" u="none" strike="noStrike" cap="none"/>
          </a:p>
        </p:txBody>
      </p:sp>
      <p:sp>
        <p:nvSpPr>
          <p:cNvPr id="165" name="Google Shape;165;p18"/>
          <p:cNvSpPr/>
          <p:nvPr/>
        </p:nvSpPr>
        <p:spPr>
          <a:xfrm>
            <a:off x="613410" y="1971675"/>
            <a:ext cx="5796439" cy="560784"/>
          </a:xfrm>
          <a:prstGeom prst="rect">
            <a:avLst/>
          </a:prstGeom>
          <a:noFill/>
          <a:ln>
            <a:noFill/>
          </a:ln>
        </p:spPr>
        <p:txBody>
          <a:bodyPr spcFirstLastPara="1" wrap="square" lIns="0" tIns="0" rIns="0" bIns="0" anchor="t" anchorCtr="0">
            <a:noAutofit/>
          </a:bodyPr>
          <a:lstStyle/>
          <a:p>
            <a:pPr marL="0" marR="0" lvl="0" indent="0" algn="l" rtl="0">
              <a:lnSpc>
                <a:spcPct val="162962"/>
              </a:lnSpc>
              <a:spcBef>
                <a:spcPts val="0"/>
              </a:spcBef>
              <a:spcAft>
                <a:spcPts val="0"/>
              </a:spcAft>
              <a:buClr>
                <a:srgbClr val="4C4C4D"/>
              </a:buClr>
              <a:buSzPts val="1350"/>
              <a:buFont typeface="Heebo"/>
              <a:buNone/>
            </a:pPr>
            <a:r>
              <a:rPr lang="en-US" sz="1350" b="0" i="0" u="none" strike="noStrike" cap="none">
                <a:solidFill>
                  <a:srgbClr val="4C4C4D"/>
                </a:solidFill>
                <a:latin typeface="Heebo"/>
                <a:ea typeface="Heebo"/>
                <a:cs typeface="Heebo"/>
                <a:sym typeface="Heebo"/>
              </a:rPr>
              <a:t>The logic of L2 transactions (e.g., 'transfer 5 ETH') is represented as a complex mathematical circuit.</a:t>
            </a:r>
            <a:endParaRPr sz="1350" b="0" i="0" u="none" strike="noStrike" cap="none"/>
          </a:p>
        </p:txBody>
      </p:sp>
      <p:sp>
        <p:nvSpPr>
          <p:cNvPr id="166" name="Google Shape;166;p18"/>
          <p:cNvSpPr/>
          <p:nvPr/>
        </p:nvSpPr>
        <p:spPr>
          <a:xfrm>
            <a:off x="613410" y="2690098"/>
            <a:ext cx="5796439" cy="560784"/>
          </a:xfrm>
          <a:prstGeom prst="rect">
            <a:avLst/>
          </a:prstGeom>
          <a:noFill/>
          <a:ln>
            <a:noFill/>
          </a:ln>
        </p:spPr>
        <p:txBody>
          <a:bodyPr spcFirstLastPara="1" wrap="square" lIns="0" tIns="0" rIns="0" bIns="0" anchor="t" anchorCtr="0">
            <a:noAutofit/>
          </a:bodyPr>
          <a:lstStyle/>
          <a:p>
            <a:pPr marL="0" marR="0" lvl="0" indent="0" algn="l" rtl="0">
              <a:lnSpc>
                <a:spcPct val="162962"/>
              </a:lnSpc>
              <a:spcBef>
                <a:spcPts val="0"/>
              </a:spcBef>
              <a:spcAft>
                <a:spcPts val="0"/>
              </a:spcAft>
              <a:buClr>
                <a:srgbClr val="4C4C4D"/>
              </a:buClr>
              <a:buSzPts val="1350"/>
              <a:buFont typeface="Heebo"/>
              <a:buNone/>
            </a:pPr>
            <a:r>
              <a:rPr lang="en-US" sz="1350" b="1" i="0" u="none" strike="noStrike" cap="none">
                <a:solidFill>
                  <a:srgbClr val="4C4C4D"/>
                </a:solidFill>
                <a:latin typeface="Heebo"/>
                <a:ea typeface="Heebo"/>
                <a:cs typeface="Heebo"/>
                <a:sym typeface="Heebo"/>
              </a:rPr>
              <a:t>Prover:</a:t>
            </a:r>
            <a:r>
              <a:rPr lang="en-US" sz="1350" b="0" i="0" u="none" strike="noStrike" cap="none">
                <a:solidFill>
                  <a:srgbClr val="4C4C4D"/>
                </a:solidFill>
                <a:latin typeface="Heebo"/>
                <a:ea typeface="Heebo"/>
                <a:cs typeface="Heebo"/>
                <a:sym typeface="Heebo"/>
              </a:rPr>
              <a:t> Executes the transaction and generates a succinct proof of correct execution. The proof reveals nothing about the private inputs.</a:t>
            </a:r>
            <a:endParaRPr sz="1350" b="0" i="0" u="none" strike="noStrike" cap="none"/>
          </a:p>
        </p:txBody>
      </p:sp>
      <p:sp>
        <p:nvSpPr>
          <p:cNvPr id="167" name="Google Shape;167;p18"/>
          <p:cNvSpPr/>
          <p:nvPr/>
        </p:nvSpPr>
        <p:spPr>
          <a:xfrm>
            <a:off x="613410" y="3312200"/>
            <a:ext cx="5796439" cy="841177"/>
          </a:xfrm>
          <a:prstGeom prst="rect">
            <a:avLst/>
          </a:prstGeom>
          <a:noFill/>
          <a:ln>
            <a:noFill/>
          </a:ln>
        </p:spPr>
        <p:txBody>
          <a:bodyPr spcFirstLastPara="1" wrap="square" lIns="0" tIns="0" rIns="0" bIns="0" anchor="t" anchorCtr="0">
            <a:noAutofit/>
          </a:bodyPr>
          <a:lstStyle/>
          <a:p>
            <a:pPr marL="0" marR="0" lvl="0" indent="0" algn="l" rtl="0">
              <a:lnSpc>
                <a:spcPct val="162962"/>
              </a:lnSpc>
              <a:spcBef>
                <a:spcPts val="0"/>
              </a:spcBef>
              <a:spcAft>
                <a:spcPts val="0"/>
              </a:spcAft>
              <a:buClr>
                <a:srgbClr val="4C4C4D"/>
              </a:buClr>
              <a:buSzPts val="1350"/>
              <a:buFont typeface="Heebo"/>
              <a:buNone/>
            </a:pPr>
            <a:r>
              <a:rPr lang="en-US" sz="1350" b="1" i="0" u="none" strike="noStrike" cap="none">
                <a:solidFill>
                  <a:srgbClr val="4C4C4D"/>
                </a:solidFill>
                <a:latin typeface="Heebo"/>
                <a:ea typeface="Heebo"/>
                <a:cs typeface="Heebo"/>
                <a:sym typeface="Heebo"/>
              </a:rPr>
              <a:t>Verifier:</a:t>
            </a:r>
            <a:r>
              <a:rPr lang="en-US" sz="1350" b="0" i="0" u="none" strike="noStrike" cap="none">
                <a:solidFill>
                  <a:srgbClr val="4C4C4D"/>
                </a:solidFill>
                <a:latin typeface="Heebo"/>
                <a:ea typeface="Heebo"/>
                <a:cs typeface="Heebo"/>
                <a:sym typeface="Heebo"/>
              </a:rPr>
              <a:t> A small, efficient smart contract on Ethereum (L1) verifies the proof against the public inputs. This validation ensures that the L2 state transition was performed correctly and honestly.</a:t>
            </a:r>
            <a:endParaRPr sz="1350" b="0" i="0" u="none" strike="noStrike" cap="none"/>
          </a:p>
        </p:txBody>
      </p:sp>
      <p:sp>
        <p:nvSpPr>
          <p:cNvPr id="168" name="Google Shape;168;p18"/>
          <p:cNvSpPr/>
          <p:nvPr/>
        </p:nvSpPr>
        <p:spPr>
          <a:xfrm>
            <a:off x="613410" y="4311015"/>
            <a:ext cx="5796439" cy="560784"/>
          </a:xfrm>
          <a:prstGeom prst="rect">
            <a:avLst/>
          </a:prstGeom>
          <a:noFill/>
          <a:ln>
            <a:noFill/>
          </a:ln>
        </p:spPr>
        <p:txBody>
          <a:bodyPr spcFirstLastPara="1" wrap="square" lIns="0" tIns="0" rIns="0" bIns="0" anchor="t" anchorCtr="0">
            <a:noAutofit/>
          </a:bodyPr>
          <a:lstStyle/>
          <a:p>
            <a:pPr marL="0" marR="0" lvl="0" indent="0" algn="l" rtl="0">
              <a:lnSpc>
                <a:spcPct val="162962"/>
              </a:lnSpc>
              <a:spcBef>
                <a:spcPts val="0"/>
              </a:spcBef>
              <a:spcAft>
                <a:spcPts val="0"/>
              </a:spcAft>
              <a:buClr>
                <a:srgbClr val="4C4C4D"/>
              </a:buClr>
              <a:buSzPts val="1350"/>
              <a:buFont typeface="Heebo"/>
              <a:buNone/>
            </a:pPr>
            <a:r>
              <a:rPr lang="en-US" sz="1350" b="0" i="0" u="none" strike="noStrike" cap="none">
                <a:solidFill>
                  <a:srgbClr val="4C4C4D"/>
                </a:solidFill>
                <a:latin typeface="Heebo"/>
                <a:ea typeface="Heebo"/>
                <a:cs typeface="Heebo"/>
                <a:sym typeface="Heebo"/>
              </a:rPr>
              <a:t>The use of a trusted setup (for Groth16) is necessary to generate the public parameters needed for proof generation and verification.</a:t>
            </a:r>
            <a:endParaRPr sz="1350" b="0" i="0" u="none" strike="noStrike" cap="none"/>
          </a:p>
        </p:txBody>
      </p:sp>
      <p:pic>
        <p:nvPicPr>
          <p:cNvPr id="169" name="Google Shape;169;p18" descr="preencoded.png"/>
          <p:cNvPicPr preferRelativeResize="0"/>
          <p:nvPr/>
        </p:nvPicPr>
        <p:blipFill rotWithShape="1">
          <a:blip r:embed="rId3">
            <a:alphaModFix/>
          </a:blip>
          <a:srcRect/>
          <a:stretch/>
        </p:blipFill>
        <p:spPr>
          <a:xfrm>
            <a:off x="7450803" y="1029660"/>
            <a:ext cx="7179590" cy="717959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9"/>
          <p:cNvSpPr/>
          <p:nvPr/>
        </p:nvSpPr>
        <p:spPr>
          <a:xfrm>
            <a:off x="793790" y="1033701"/>
            <a:ext cx="9033510" cy="708779"/>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152D47"/>
              </a:buClr>
              <a:buSzPts val="4450"/>
              <a:buFont typeface="Crimson Pro"/>
              <a:buNone/>
            </a:pPr>
            <a:r>
              <a:rPr lang="en-US" sz="4450" b="0" i="0" u="none" strike="noStrike" cap="none">
                <a:solidFill>
                  <a:srgbClr val="152D47"/>
                </a:solidFill>
                <a:latin typeface="Crimson Pro"/>
                <a:ea typeface="Crimson Pro"/>
                <a:cs typeface="Crimson Pro"/>
                <a:sym typeface="Crimson Pro"/>
              </a:rPr>
              <a:t>The Critical Vulnerabilities Discovered</a:t>
            </a:r>
            <a:endParaRPr sz="4450" b="0" i="0" u="none" strike="noStrike" cap="none"/>
          </a:p>
        </p:txBody>
      </p:sp>
      <p:sp>
        <p:nvSpPr>
          <p:cNvPr id="176" name="Google Shape;176;p19"/>
          <p:cNvSpPr/>
          <p:nvPr/>
        </p:nvSpPr>
        <p:spPr>
          <a:xfrm>
            <a:off x="793790" y="2196108"/>
            <a:ext cx="13042821" cy="362903"/>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In 2023, independent security researchers (Verichains and Spearbit) discovered severe flaws in the zkEVM implementation.</a:t>
            </a:r>
            <a:endParaRPr sz="1750" b="0" i="0" u="none" strike="noStrike" cap="none"/>
          </a:p>
        </p:txBody>
      </p:sp>
      <p:sp>
        <p:nvSpPr>
          <p:cNvPr id="177" name="Google Shape;177;p19"/>
          <p:cNvSpPr/>
          <p:nvPr/>
        </p:nvSpPr>
        <p:spPr>
          <a:xfrm>
            <a:off x="793790" y="2814161"/>
            <a:ext cx="4196358" cy="2890480"/>
          </a:xfrm>
          <a:prstGeom prst="roundRect">
            <a:avLst>
              <a:gd name="adj" fmla="val 5062"/>
            </a:avLst>
          </a:prstGeom>
          <a:solidFill>
            <a:srgbClr val="FFFFFF"/>
          </a:solidFill>
          <a:ln w="30475" cap="flat" cmpd="sng">
            <a:solidFill>
              <a:srgbClr val="D8D4D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p:nvPr/>
        </p:nvSpPr>
        <p:spPr>
          <a:xfrm>
            <a:off x="763310" y="2814161"/>
            <a:ext cx="121920" cy="2890480"/>
          </a:xfrm>
          <a:prstGeom prst="roundRect">
            <a:avLst>
              <a:gd name="adj" fmla="val 27907"/>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9"/>
          <p:cNvSpPr/>
          <p:nvPr/>
        </p:nvSpPr>
        <p:spPr>
          <a:xfrm>
            <a:off x="1142524" y="3071455"/>
            <a:ext cx="3402330" cy="425291"/>
          </a:xfrm>
          <a:prstGeom prst="rect">
            <a:avLst/>
          </a:prstGeom>
          <a:noFill/>
          <a:ln>
            <a:noFill/>
          </a:ln>
        </p:spPr>
        <p:txBody>
          <a:bodyPr spcFirstLastPara="1" wrap="square" lIns="0" tIns="0" rIns="0" bIns="0" anchor="t" anchorCtr="0">
            <a:noAutofit/>
          </a:bodyPr>
          <a:lstStyle/>
          <a:p>
            <a:pPr marL="0" marR="0" lvl="0" indent="0" algn="l" rtl="0">
              <a:lnSpc>
                <a:spcPct val="124528"/>
              </a:lnSpc>
              <a:spcBef>
                <a:spcPts val="0"/>
              </a:spcBef>
              <a:spcAft>
                <a:spcPts val="0"/>
              </a:spcAft>
              <a:buClr>
                <a:srgbClr val="4C4C4D"/>
              </a:buClr>
              <a:buSzPts val="2650"/>
              <a:buFont typeface="Crimson Pro"/>
              <a:buNone/>
            </a:pPr>
            <a:r>
              <a:rPr lang="en-US" sz="2650" b="0" i="0" u="none" strike="noStrike" cap="none">
                <a:solidFill>
                  <a:srgbClr val="4C4C4D"/>
                </a:solidFill>
                <a:latin typeface="Crimson Pro"/>
                <a:ea typeface="Crimson Pro"/>
                <a:cs typeface="Crimson Pro"/>
                <a:sym typeface="Crimson Pro"/>
              </a:rPr>
              <a:t>Arithmetic Faults</a:t>
            </a:r>
            <a:endParaRPr sz="2650" b="0" i="0" u="none" strike="noStrike" cap="none"/>
          </a:p>
        </p:txBody>
      </p:sp>
      <p:sp>
        <p:nvSpPr>
          <p:cNvPr id="180" name="Google Shape;180;p19"/>
          <p:cNvSpPr/>
          <p:nvPr/>
        </p:nvSpPr>
        <p:spPr>
          <a:xfrm>
            <a:off x="1142524" y="3632835"/>
            <a:ext cx="3590330" cy="1814513"/>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A critical flaw was found in the implementation of Goldilocks Field arithmetic, specifically relating to how multiplication and addition operations were handled.</a:t>
            </a:r>
            <a:endParaRPr sz="1750" b="0" i="0" u="none" strike="noStrike" cap="none"/>
          </a:p>
        </p:txBody>
      </p:sp>
      <p:sp>
        <p:nvSpPr>
          <p:cNvPr id="181" name="Google Shape;181;p19"/>
          <p:cNvSpPr/>
          <p:nvPr/>
        </p:nvSpPr>
        <p:spPr>
          <a:xfrm>
            <a:off x="5216962" y="2814161"/>
            <a:ext cx="4196358" cy="2890480"/>
          </a:xfrm>
          <a:prstGeom prst="roundRect">
            <a:avLst>
              <a:gd name="adj" fmla="val 5062"/>
            </a:avLst>
          </a:prstGeom>
          <a:solidFill>
            <a:srgbClr val="FFFFFF"/>
          </a:solidFill>
          <a:ln w="30475" cap="flat" cmpd="sng">
            <a:solidFill>
              <a:srgbClr val="D8D4D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a:off x="5186482" y="2814161"/>
            <a:ext cx="121920" cy="2890480"/>
          </a:xfrm>
          <a:prstGeom prst="roundRect">
            <a:avLst>
              <a:gd name="adj" fmla="val 27907"/>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a:off x="5565696" y="3071455"/>
            <a:ext cx="3402330" cy="425291"/>
          </a:xfrm>
          <a:prstGeom prst="rect">
            <a:avLst/>
          </a:prstGeom>
          <a:noFill/>
          <a:ln>
            <a:noFill/>
          </a:ln>
        </p:spPr>
        <p:txBody>
          <a:bodyPr spcFirstLastPara="1" wrap="square" lIns="0" tIns="0" rIns="0" bIns="0" anchor="t" anchorCtr="0">
            <a:noAutofit/>
          </a:bodyPr>
          <a:lstStyle/>
          <a:p>
            <a:pPr marL="0" marR="0" lvl="0" indent="0" algn="l" rtl="0">
              <a:lnSpc>
                <a:spcPct val="124528"/>
              </a:lnSpc>
              <a:spcBef>
                <a:spcPts val="0"/>
              </a:spcBef>
              <a:spcAft>
                <a:spcPts val="0"/>
              </a:spcAft>
              <a:buClr>
                <a:srgbClr val="4C4C4D"/>
              </a:buClr>
              <a:buSzPts val="2650"/>
              <a:buFont typeface="Crimson Pro"/>
              <a:buNone/>
            </a:pPr>
            <a:r>
              <a:rPr lang="en-US" sz="2650" b="0" i="0" u="none" strike="noStrike" cap="none">
                <a:solidFill>
                  <a:srgbClr val="4C4C4D"/>
                </a:solidFill>
                <a:latin typeface="Crimson Pro"/>
                <a:ea typeface="Crimson Pro"/>
                <a:cs typeface="Crimson Pro"/>
                <a:sym typeface="Crimson Pro"/>
              </a:rPr>
              <a:t>Insufficient Checks</a:t>
            </a:r>
            <a:endParaRPr sz="2650" b="0" i="0" u="none" strike="noStrike" cap="none"/>
          </a:p>
        </p:txBody>
      </p:sp>
      <p:sp>
        <p:nvSpPr>
          <p:cNvPr id="184" name="Google Shape;184;p19"/>
          <p:cNvSpPr/>
          <p:nvPr/>
        </p:nvSpPr>
        <p:spPr>
          <a:xfrm>
            <a:off x="5565696" y="3632835"/>
            <a:ext cx="3590330" cy="145161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The circuit implementation failed to include essential checks to prevent numeric overflows within the Goldilocks field.</a:t>
            </a:r>
            <a:endParaRPr sz="1750" b="0" i="0" u="none" strike="noStrike" cap="none"/>
          </a:p>
        </p:txBody>
      </p:sp>
      <p:sp>
        <p:nvSpPr>
          <p:cNvPr id="185" name="Google Shape;185;p19"/>
          <p:cNvSpPr/>
          <p:nvPr/>
        </p:nvSpPr>
        <p:spPr>
          <a:xfrm>
            <a:off x="9640133" y="2814161"/>
            <a:ext cx="4196358" cy="2890480"/>
          </a:xfrm>
          <a:prstGeom prst="roundRect">
            <a:avLst>
              <a:gd name="adj" fmla="val 5062"/>
            </a:avLst>
          </a:prstGeom>
          <a:solidFill>
            <a:srgbClr val="FFFFFF"/>
          </a:solidFill>
          <a:ln w="30475" cap="flat" cmpd="sng">
            <a:solidFill>
              <a:srgbClr val="D8D4D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9"/>
          <p:cNvSpPr/>
          <p:nvPr/>
        </p:nvSpPr>
        <p:spPr>
          <a:xfrm>
            <a:off x="9609653" y="2814161"/>
            <a:ext cx="121920" cy="2890480"/>
          </a:xfrm>
          <a:prstGeom prst="roundRect">
            <a:avLst>
              <a:gd name="adj" fmla="val 27907"/>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9"/>
          <p:cNvSpPr/>
          <p:nvPr/>
        </p:nvSpPr>
        <p:spPr>
          <a:xfrm>
            <a:off x="9988868" y="3071455"/>
            <a:ext cx="3402330" cy="425291"/>
          </a:xfrm>
          <a:prstGeom prst="rect">
            <a:avLst/>
          </a:prstGeom>
          <a:noFill/>
          <a:ln>
            <a:noFill/>
          </a:ln>
        </p:spPr>
        <p:txBody>
          <a:bodyPr spcFirstLastPara="1" wrap="square" lIns="0" tIns="0" rIns="0" bIns="0" anchor="t" anchorCtr="0">
            <a:noAutofit/>
          </a:bodyPr>
          <a:lstStyle/>
          <a:p>
            <a:pPr marL="0" marR="0" lvl="0" indent="0" algn="l" rtl="0">
              <a:lnSpc>
                <a:spcPct val="124528"/>
              </a:lnSpc>
              <a:spcBef>
                <a:spcPts val="0"/>
              </a:spcBef>
              <a:spcAft>
                <a:spcPts val="0"/>
              </a:spcAft>
              <a:buClr>
                <a:srgbClr val="4C4C4D"/>
              </a:buClr>
              <a:buSzPts val="2650"/>
              <a:buFont typeface="Crimson Pro"/>
              <a:buNone/>
            </a:pPr>
            <a:r>
              <a:rPr lang="en-US" sz="2650" b="0" i="0" u="none" strike="noStrike" cap="none">
                <a:solidFill>
                  <a:srgbClr val="4C4C4D"/>
                </a:solidFill>
                <a:latin typeface="Crimson Pro"/>
                <a:ea typeface="Crimson Pro"/>
                <a:cs typeface="Crimson Pro"/>
                <a:sym typeface="Crimson Pro"/>
              </a:rPr>
              <a:t>Forging Capability</a:t>
            </a:r>
            <a:endParaRPr sz="2650" b="0" i="0" u="none" strike="noStrike" cap="none"/>
          </a:p>
        </p:txBody>
      </p:sp>
      <p:sp>
        <p:nvSpPr>
          <p:cNvPr id="188" name="Google Shape;188;p19"/>
          <p:cNvSpPr/>
          <p:nvPr/>
        </p:nvSpPr>
        <p:spPr>
          <a:xfrm>
            <a:off x="9988868" y="3632835"/>
            <a:ext cx="3590330" cy="145161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This flaw permitted a malicious aggregator to craft a mathematically 'valid' ZK proof for any arbitrary, invalid state change.</a:t>
            </a:r>
            <a:endParaRPr sz="1750" b="0" i="0" u="none" strike="noStrike" cap="none"/>
          </a:p>
        </p:txBody>
      </p:sp>
      <p:sp>
        <p:nvSpPr>
          <p:cNvPr id="189" name="Google Shape;189;p19"/>
          <p:cNvSpPr/>
          <p:nvPr/>
        </p:nvSpPr>
        <p:spPr>
          <a:xfrm>
            <a:off x="1133951" y="6214943"/>
            <a:ext cx="12702659" cy="725805"/>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4C4C4D"/>
              </a:buClr>
              <a:buSzPts val="1750"/>
              <a:buFont typeface="Heebo"/>
              <a:buNone/>
            </a:pPr>
            <a:r>
              <a:rPr lang="en-US" sz="1750" b="0" i="0" u="none" strike="noStrike" cap="none">
                <a:solidFill>
                  <a:srgbClr val="4C4C4D"/>
                </a:solidFill>
                <a:latin typeface="Heebo"/>
                <a:ea typeface="Heebo"/>
                <a:cs typeface="Heebo"/>
                <a:sym typeface="Heebo"/>
              </a:rPr>
              <a:t>Undetectable proof forgery meant an attacker could potentially steal user funds or corrupt the entire Layer 2 state without immediate detection by the L1 verifier.</a:t>
            </a:r>
            <a:endParaRPr sz="1750" b="0" i="0" u="none" strike="noStrike" cap="none"/>
          </a:p>
        </p:txBody>
      </p:sp>
      <p:sp>
        <p:nvSpPr>
          <p:cNvPr id="190" name="Google Shape;190;p19"/>
          <p:cNvSpPr/>
          <p:nvPr/>
        </p:nvSpPr>
        <p:spPr>
          <a:xfrm>
            <a:off x="793790" y="5959793"/>
            <a:ext cx="30480" cy="1236107"/>
          </a:xfrm>
          <a:prstGeom prst="rect">
            <a:avLst/>
          </a:prstGeom>
          <a:solidFill>
            <a:srgbClr val="2150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1" name="Google Shape;191;p19"/>
          <p:cNvPicPr preferRelativeResize="0"/>
          <p:nvPr/>
        </p:nvPicPr>
        <p:blipFill>
          <a:blip r:embed="rId3">
            <a:alphaModFix/>
          </a:blip>
          <a:stretch>
            <a:fillRect/>
          </a:stretch>
        </p:blipFill>
        <p:spPr>
          <a:xfrm>
            <a:off x="12573000" y="7524750"/>
            <a:ext cx="2057400" cy="704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0"/>
          <p:cNvSpPr/>
          <p:nvPr/>
        </p:nvSpPr>
        <p:spPr>
          <a:xfrm>
            <a:off x="775930" y="941784"/>
            <a:ext cx="7393424" cy="658058"/>
          </a:xfrm>
          <a:prstGeom prst="rect">
            <a:avLst/>
          </a:prstGeom>
          <a:noFill/>
          <a:ln>
            <a:noFill/>
          </a:ln>
        </p:spPr>
        <p:txBody>
          <a:bodyPr spcFirstLastPara="1" wrap="square" lIns="0" tIns="0" rIns="0" bIns="0" anchor="t" anchorCtr="0">
            <a:noAutofit/>
          </a:bodyPr>
          <a:lstStyle/>
          <a:p>
            <a:pPr marL="0" marR="0" lvl="0" indent="0" algn="l" rtl="0">
              <a:lnSpc>
                <a:spcPct val="125609"/>
              </a:lnSpc>
              <a:spcBef>
                <a:spcPts val="0"/>
              </a:spcBef>
              <a:spcAft>
                <a:spcPts val="0"/>
              </a:spcAft>
              <a:buClr>
                <a:srgbClr val="152D47"/>
              </a:buClr>
              <a:buSzPts val="4100"/>
              <a:buFont typeface="Crimson Pro"/>
              <a:buNone/>
            </a:pPr>
            <a:r>
              <a:rPr lang="en-US" sz="4100" b="0" i="0" u="none" strike="noStrike" cap="none">
                <a:solidFill>
                  <a:srgbClr val="152D47"/>
                </a:solidFill>
                <a:latin typeface="Crimson Pro"/>
                <a:ea typeface="Crimson Pro"/>
                <a:cs typeface="Crimson Pro"/>
                <a:sym typeface="Crimson Pro"/>
              </a:rPr>
              <a:t>Details: Goldilocks Field Overflow</a:t>
            </a:r>
            <a:endParaRPr sz="4100" b="0" i="0" u="none" strike="noStrike" cap="none"/>
          </a:p>
        </p:txBody>
      </p:sp>
      <p:sp>
        <p:nvSpPr>
          <p:cNvPr id="198" name="Google Shape;198;p20"/>
          <p:cNvSpPr/>
          <p:nvPr/>
        </p:nvSpPr>
        <p:spPr>
          <a:xfrm>
            <a:off x="775930" y="2020967"/>
            <a:ext cx="13078539" cy="336947"/>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The vulnerability stems from the core mathematical operations essential to the zero-knowledge circuit.</a:t>
            </a:r>
            <a:endParaRPr sz="1650" b="0" i="0" u="none" strike="noStrike" cap="none"/>
          </a:p>
        </p:txBody>
      </p:sp>
      <p:sp>
        <p:nvSpPr>
          <p:cNvPr id="199" name="Google Shape;199;p20"/>
          <p:cNvSpPr/>
          <p:nvPr/>
        </p:nvSpPr>
        <p:spPr>
          <a:xfrm>
            <a:off x="775930" y="2805351"/>
            <a:ext cx="3159085" cy="394811"/>
          </a:xfrm>
          <a:prstGeom prst="rect">
            <a:avLst/>
          </a:prstGeom>
          <a:noFill/>
          <a:ln>
            <a:noFill/>
          </a:ln>
        </p:spPr>
        <p:txBody>
          <a:bodyPr spcFirstLastPara="1" wrap="square" lIns="0" tIns="0" rIns="0" bIns="0" anchor="t" anchorCtr="0">
            <a:noAutofit/>
          </a:bodyPr>
          <a:lstStyle/>
          <a:p>
            <a:pPr marL="0" marR="0" lvl="0" indent="0" algn="l" rtl="0">
              <a:lnSpc>
                <a:spcPct val="126530"/>
              </a:lnSpc>
              <a:spcBef>
                <a:spcPts val="0"/>
              </a:spcBef>
              <a:spcAft>
                <a:spcPts val="0"/>
              </a:spcAft>
              <a:buClr>
                <a:srgbClr val="152D47"/>
              </a:buClr>
              <a:buSzPts val="2450"/>
              <a:buFont typeface="Crimson Pro"/>
              <a:buNone/>
            </a:pPr>
            <a:r>
              <a:rPr lang="en-US" sz="2450" b="0" i="0" u="none" strike="noStrike" cap="none">
                <a:solidFill>
                  <a:srgbClr val="152D47"/>
                </a:solidFill>
                <a:latin typeface="Crimson Pro"/>
                <a:ea typeface="Crimson Pro"/>
                <a:cs typeface="Crimson Pro"/>
                <a:sym typeface="Crimson Pro"/>
              </a:rPr>
              <a:t>The Unsafe Operation</a:t>
            </a:r>
            <a:endParaRPr sz="2450" b="0" i="0" u="none" strike="noStrike" cap="none"/>
          </a:p>
        </p:txBody>
      </p:sp>
      <p:sp>
        <p:nvSpPr>
          <p:cNvPr id="200" name="Google Shape;200;p20"/>
          <p:cNvSpPr/>
          <p:nvPr/>
        </p:nvSpPr>
        <p:spPr>
          <a:xfrm>
            <a:off x="775930" y="3410664"/>
            <a:ext cx="4922996" cy="1018461"/>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The Goldilocks Field is a 64-bit finite field defined by a large prime modulus (</a:t>
            </a:r>
            <a:r>
              <a:rPr lang="en-US" sz="1650" b="0" i="1" u="none" strike="noStrike" cap="none">
                <a:solidFill>
                  <a:srgbClr val="4C4C4D"/>
                </a:solidFill>
                <a:latin typeface="Heebo"/>
                <a:ea typeface="Heebo"/>
                <a:cs typeface="Heebo"/>
                <a:sym typeface="Heebo"/>
              </a:rPr>
              <a:t>p \approx 2^{64}</a:t>
            </a:r>
            <a:r>
              <a:rPr lang="en-US" sz="1650" b="0" i="0" u="none" strike="noStrike" cap="none">
                <a:solidFill>
                  <a:srgbClr val="4C4C4D"/>
                </a:solidFill>
                <a:latin typeface="Heebo"/>
                <a:ea typeface="Heebo"/>
                <a:cs typeface="Heebo"/>
                <a:sym typeface="Heebo"/>
              </a:rPr>
              <a:t>). All mathematical results must remain within this field's range.</a:t>
            </a:r>
            <a:endParaRPr sz="1650" b="0" i="0" u="none" strike="noStrike" cap="none"/>
          </a:p>
        </p:txBody>
      </p:sp>
      <p:sp>
        <p:nvSpPr>
          <p:cNvPr id="201" name="Google Shape;201;p20"/>
          <p:cNvSpPr/>
          <p:nvPr/>
        </p:nvSpPr>
        <p:spPr>
          <a:xfrm>
            <a:off x="775930" y="4618673"/>
            <a:ext cx="4922996" cy="1010841"/>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The flawed code for arithmetic operations, such as multiplication, did not correctly enforce the bounds, allowing an element to exceed </a:t>
            </a:r>
            <a:r>
              <a:rPr lang="en-US" sz="1650" b="1" i="0" u="none" strike="noStrike" cap="none">
                <a:solidFill>
                  <a:srgbClr val="2150FE"/>
                </a:solidFill>
                <a:latin typeface="Heebo"/>
                <a:ea typeface="Heebo"/>
                <a:cs typeface="Heebo"/>
                <a:sym typeface="Heebo"/>
              </a:rPr>
              <a:t>the field size</a:t>
            </a:r>
            <a:r>
              <a:rPr lang="en-US" sz="1650" b="0" i="0" u="none" strike="noStrike" cap="none">
                <a:solidFill>
                  <a:srgbClr val="4C4C4D"/>
                </a:solidFill>
                <a:latin typeface="Heebo"/>
                <a:ea typeface="Heebo"/>
                <a:cs typeface="Heebo"/>
                <a:sym typeface="Heebo"/>
              </a:rPr>
              <a:t>.</a:t>
            </a:r>
            <a:endParaRPr sz="1650" b="0" i="0" u="none" strike="noStrike" cap="none"/>
          </a:p>
        </p:txBody>
      </p:sp>
      <p:sp>
        <p:nvSpPr>
          <p:cNvPr id="202" name="Google Shape;202;p20"/>
          <p:cNvSpPr/>
          <p:nvPr/>
        </p:nvSpPr>
        <p:spPr>
          <a:xfrm>
            <a:off x="6220420" y="2831783"/>
            <a:ext cx="7641550" cy="1224915"/>
          </a:xfrm>
          <a:prstGeom prst="roundRect">
            <a:avLst>
              <a:gd name="adj" fmla="val 2579"/>
            </a:avLst>
          </a:prstGeom>
          <a:noFill/>
          <a:ln w="9525" cap="flat" cmpd="sng">
            <a:solidFill>
              <a:srgbClr val="000000">
                <a:alpha val="784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6228040" y="2839403"/>
            <a:ext cx="7626310" cy="604838"/>
          </a:xfrm>
          <a:prstGeom prst="rect">
            <a:avLst/>
          </a:prstGeom>
          <a:solidFill>
            <a:srgbClr val="FFFFFF">
              <a:alpha val="392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6438662" y="2973348"/>
            <a:ext cx="2625685" cy="336947"/>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Valid Field Element</a:t>
            </a:r>
            <a:endParaRPr sz="1650" b="0" i="0" u="none" strike="noStrike" cap="none"/>
          </a:p>
        </p:txBody>
      </p:sp>
      <p:sp>
        <p:nvSpPr>
          <p:cNvPr id="205" name="Google Shape;205;p20"/>
          <p:cNvSpPr/>
          <p:nvPr/>
        </p:nvSpPr>
        <p:spPr>
          <a:xfrm>
            <a:off x="9492972" y="2973348"/>
            <a:ext cx="4150876" cy="336947"/>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0 to p-1</a:t>
            </a:r>
            <a:endParaRPr sz="1650" b="0" i="0" u="none" strike="noStrike" cap="none"/>
          </a:p>
        </p:txBody>
      </p:sp>
      <p:sp>
        <p:nvSpPr>
          <p:cNvPr id="206" name="Google Shape;206;p20"/>
          <p:cNvSpPr/>
          <p:nvPr/>
        </p:nvSpPr>
        <p:spPr>
          <a:xfrm>
            <a:off x="6228040" y="3444240"/>
            <a:ext cx="7626310" cy="604838"/>
          </a:xfrm>
          <a:prstGeom prst="rect">
            <a:avLst/>
          </a:prstGeom>
          <a:solidFill>
            <a:srgbClr val="000000">
              <a:alpha val="392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6438662" y="3578185"/>
            <a:ext cx="2625685" cy="336947"/>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Forged Field Element</a:t>
            </a:r>
            <a:endParaRPr sz="1650" b="0" i="0" u="none" strike="noStrike" cap="none"/>
          </a:p>
        </p:txBody>
      </p:sp>
      <p:sp>
        <p:nvSpPr>
          <p:cNvPr id="208" name="Google Shape;208;p20"/>
          <p:cNvSpPr/>
          <p:nvPr/>
        </p:nvSpPr>
        <p:spPr>
          <a:xfrm>
            <a:off x="9492972" y="3578185"/>
            <a:ext cx="4150876" cy="336947"/>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Value &gt; p (Overflow)</a:t>
            </a:r>
            <a:endParaRPr sz="1650" b="0" i="0" u="none" strike="noStrike" cap="none"/>
          </a:p>
        </p:txBody>
      </p:sp>
      <p:sp>
        <p:nvSpPr>
          <p:cNvPr id="209" name="Google Shape;209;p20"/>
          <p:cNvSpPr/>
          <p:nvPr/>
        </p:nvSpPr>
        <p:spPr>
          <a:xfrm>
            <a:off x="6220420" y="4293632"/>
            <a:ext cx="7641550" cy="1010841"/>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4C4C4D"/>
              </a:buClr>
              <a:buSzPts val="1650"/>
              <a:buFont typeface="Heebo"/>
              <a:buNone/>
            </a:pPr>
            <a:r>
              <a:rPr lang="en-US" sz="1650" b="0" i="0" u="none" strike="noStrike" cap="none">
                <a:solidFill>
                  <a:srgbClr val="4C4C4D"/>
                </a:solidFill>
                <a:latin typeface="Heebo"/>
                <a:ea typeface="Heebo"/>
                <a:cs typeface="Heebo"/>
                <a:sym typeface="Heebo"/>
              </a:rPr>
              <a:t>When an attacker induced an overflow, the invalid transaction data was mapped back into the valid field range in a way that satisfied the circuit constraints, essentially lying to the proof system.</a:t>
            </a:r>
            <a:endParaRPr sz="1650" b="0" i="0" u="none" strike="noStrike" cap="none"/>
          </a:p>
        </p:txBody>
      </p:sp>
      <p:sp>
        <p:nvSpPr>
          <p:cNvPr id="210" name="Google Shape;210;p20"/>
          <p:cNvSpPr/>
          <p:nvPr/>
        </p:nvSpPr>
        <p:spPr>
          <a:xfrm>
            <a:off x="775930" y="6055995"/>
            <a:ext cx="13078539" cy="1231821"/>
          </a:xfrm>
          <a:prstGeom prst="roundRect">
            <a:avLst>
              <a:gd name="adj" fmla="val 2565"/>
            </a:avLst>
          </a:prstGeom>
          <a:solidFill>
            <a:srgbClr val="B3C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1" name="Google Shape;211;p20" descr="preencoded.png"/>
          <p:cNvPicPr preferRelativeResize="0"/>
          <p:nvPr/>
        </p:nvPicPr>
        <p:blipFill rotWithShape="1">
          <a:blip r:embed="rId3">
            <a:alphaModFix/>
          </a:blip>
          <a:srcRect/>
          <a:stretch/>
        </p:blipFill>
        <p:spPr>
          <a:xfrm>
            <a:off x="986433" y="6363533"/>
            <a:ext cx="263247" cy="210502"/>
          </a:xfrm>
          <a:prstGeom prst="rect">
            <a:avLst/>
          </a:prstGeom>
          <a:noFill/>
          <a:ln>
            <a:noFill/>
          </a:ln>
        </p:spPr>
      </p:pic>
      <p:sp>
        <p:nvSpPr>
          <p:cNvPr id="212" name="Google Shape;212;p20"/>
          <p:cNvSpPr/>
          <p:nvPr/>
        </p:nvSpPr>
        <p:spPr>
          <a:xfrm>
            <a:off x="1460183" y="6319123"/>
            <a:ext cx="12183785" cy="673894"/>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000000"/>
              </a:buClr>
              <a:buSzPts val="1650"/>
              <a:buFont typeface="Heebo"/>
              <a:buNone/>
            </a:pPr>
            <a:r>
              <a:rPr lang="en-US" sz="1650" b="0" i="0" u="none" strike="noStrike" cap="none">
                <a:solidFill>
                  <a:srgbClr val="000000"/>
                </a:solidFill>
                <a:latin typeface="Heebo"/>
                <a:ea typeface="Heebo"/>
                <a:cs typeface="Heebo"/>
                <a:sym typeface="Heebo"/>
              </a:rPr>
              <a:t>This incident underscores a critical lesson: errors in low-level cryptographic arithmetic can completely compromise the security guarantees of an entire blockchain system.</a:t>
            </a:r>
            <a:endParaRPr sz="1650" b="0" i="0" u="none" strike="noStrike" cap="none"/>
          </a:p>
        </p:txBody>
      </p:sp>
      <p:pic>
        <p:nvPicPr>
          <p:cNvPr id="213" name="Google Shape;213;p20"/>
          <p:cNvPicPr preferRelativeResize="0"/>
          <p:nvPr/>
        </p:nvPicPr>
        <p:blipFill>
          <a:blip r:embed="rId4">
            <a:alphaModFix/>
          </a:blip>
          <a:stretch>
            <a:fillRect/>
          </a:stretch>
        </p:blipFill>
        <p:spPr>
          <a:xfrm>
            <a:off x="12573000" y="7524750"/>
            <a:ext cx="2057400" cy="704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1"/>
          <p:cNvSpPr/>
          <p:nvPr/>
        </p:nvSpPr>
        <p:spPr>
          <a:xfrm>
            <a:off x="793790" y="651153"/>
            <a:ext cx="6527721" cy="602456"/>
          </a:xfrm>
          <a:prstGeom prst="rect">
            <a:avLst/>
          </a:prstGeom>
          <a:noFill/>
          <a:ln>
            <a:noFill/>
          </a:ln>
        </p:spPr>
        <p:txBody>
          <a:bodyPr spcFirstLastPara="1" wrap="square" lIns="0" tIns="0" rIns="0" bIns="0" anchor="t" anchorCtr="0">
            <a:noAutofit/>
          </a:bodyPr>
          <a:lstStyle/>
          <a:p>
            <a:pPr marL="0" marR="0" lvl="0" indent="0" algn="l" rtl="0">
              <a:lnSpc>
                <a:spcPct val="125333"/>
              </a:lnSpc>
              <a:spcBef>
                <a:spcPts val="0"/>
              </a:spcBef>
              <a:spcAft>
                <a:spcPts val="0"/>
              </a:spcAft>
              <a:buClr>
                <a:srgbClr val="152D47"/>
              </a:buClr>
              <a:buSzPts val="3750"/>
              <a:buFont typeface="Crimson Pro"/>
              <a:buNone/>
            </a:pPr>
            <a:r>
              <a:rPr lang="en-US" sz="3750" b="0" i="0" u="none" strike="noStrike" cap="none">
                <a:solidFill>
                  <a:srgbClr val="152D47"/>
                </a:solidFill>
                <a:latin typeface="Crimson Pro"/>
                <a:ea typeface="Crimson Pro"/>
                <a:cs typeface="Crimson Pro"/>
                <a:sym typeface="Crimson Pro"/>
              </a:rPr>
              <a:t>Proof of Concept Attack Scenario</a:t>
            </a:r>
            <a:endParaRPr sz="3750" b="0" i="0" u="none" strike="noStrike" cap="none"/>
          </a:p>
        </p:txBody>
      </p:sp>
      <p:sp>
        <p:nvSpPr>
          <p:cNvPr id="220" name="Google Shape;220;p21"/>
          <p:cNvSpPr/>
          <p:nvPr/>
        </p:nvSpPr>
        <p:spPr>
          <a:xfrm>
            <a:off x="793790" y="1639133"/>
            <a:ext cx="13042821" cy="308372"/>
          </a:xfrm>
          <a:prstGeom prst="rect">
            <a:avLst/>
          </a:prstGeom>
          <a:noFill/>
          <a:ln>
            <a:noFill/>
          </a:ln>
        </p:spPr>
        <p:txBody>
          <a:bodyPr spcFirstLastPara="1" wrap="square" lIns="0" tIns="0" rIns="0" bIns="0" anchor="t" anchorCtr="0">
            <a:noAutofit/>
          </a:bodyPr>
          <a:lstStyle/>
          <a:p>
            <a:pPr marL="0" marR="0" lvl="0" indent="0" algn="l" rtl="0">
              <a:lnSpc>
                <a:spcPct val="160000"/>
              </a:lnSpc>
              <a:spcBef>
                <a:spcPts val="0"/>
              </a:spcBef>
              <a:spcAft>
                <a:spcPts val="0"/>
              </a:spcAft>
              <a:buClr>
                <a:srgbClr val="4C4C4D"/>
              </a:buClr>
              <a:buSzPts val="1500"/>
              <a:buFont typeface="Heebo"/>
              <a:buNone/>
            </a:pPr>
            <a:r>
              <a:rPr lang="en-US" sz="1500" b="0" i="0" u="none" strike="noStrike" cap="none">
                <a:solidFill>
                  <a:srgbClr val="4C4C4D"/>
                </a:solidFill>
                <a:latin typeface="Heebo"/>
                <a:ea typeface="Heebo"/>
                <a:cs typeface="Heebo"/>
                <a:sym typeface="Heebo"/>
              </a:rPr>
              <a:t>An attacker could leverage the Goldilocks field vulnerability to execute a catastrophic, malicious state change.</a:t>
            </a:r>
            <a:endParaRPr sz="1500" b="0" i="0" u="none" strike="noStrike" cap="none"/>
          </a:p>
        </p:txBody>
      </p:sp>
      <p:pic>
        <p:nvPicPr>
          <p:cNvPr id="221" name="Google Shape;221;p21" descr="preencoded.png"/>
          <p:cNvPicPr preferRelativeResize="0"/>
          <p:nvPr/>
        </p:nvPicPr>
        <p:blipFill rotWithShape="1">
          <a:blip r:embed="rId3">
            <a:alphaModFix/>
          </a:blip>
          <a:srcRect/>
          <a:stretch/>
        </p:blipFill>
        <p:spPr>
          <a:xfrm>
            <a:off x="793790" y="2164318"/>
            <a:ext cx="963930" cy="1419106"/>
          </a:xfrm>
          <a:prstGeom prst="rect">
            <a:avLst/>
          </a:prstGeom>
          <a:noFill/>
          <a:ln>
            <a:noFill/>
          </a:ln>
        </p:spPr>
      </p:pic>
      <p:sp>
        <p:nvSpPr>
          <p:cNvPr id="222" name="Google Shape;222;p21"/>
          <p:cNvSpPr/>
          <p:nvPr/>
        </p:nvSpPr>
        <p:spPr>
          <a:xfrm>
            <a:off x="1950482" y="2357080"/>
            <a:ext cx="2409944" cy="301228"/>
          </a:xfrm>
          <a:prstGeom prst="rect">
            <a:avLst/>
          </a:prstGeom>
          <a:noFill/>
          <a:ln>
            <a:noFill/>
          </a:ln>
        </p:spPr>
        <p:txBody>
          <a:bodyPr spcFirstLastPara="1" wrap="square" lIns="0" tIns="0" rIns="0" bIns="0" anchor="t" anchorCtr="0">
            <a:noAutofit/>
          </a:bodyPr>
          <a:lstStyle/>
          <a:p>
            <a:pPr marL="0" marR="0" lvl="0" indent="0" algn="l" rtl="0">
              <a:lnSpc>
                <a:spcPct val="127027"/>
              </a:lnSpc>
              <a:spcBef>
                <a:spcPts val="0"/>
              </a:spcBef>
              <a:spcAft>
                <a:spcPts val="0"/>
              </a:spcAft>
              <a:buClr>
                <a:srgbClr val="4C4C4D"/>
              </a:buClr>
              <a:buSzPts val="1850"/>
              <a:buFont typeface="Crimson Pro"/>
              <a:buNone/>
            </a:pPr>
            <a:r>
              <a:rPr lang="en-US" sz="1850" b="0" i="0" u="none" strike="noStrike" cap="none">
                <a:solidFill>
                  <a:srgbClr val="4C4C4D"/>
                </a:solidFill>
                <a:latin typeface="Crimson Pro"/>
                <a:ea typeface="Crimson Pro"/>
                <a:cs typeface="Crimson Pro"/>
                <a:sym typeface="Crimson Pro"/>
              </a:rPr>
              <a:t>Craft Invalid State</a:t>
            </a:r>
            <a:endParaRPr sz="1850" b="0" i="0" u="none" strike="noStrike" cap="none"/>
          </a:p>
        </p:txBody>
      </p:sp>
      <p:sp>
        <p:nvSpPr>
          <p:cNvPr id="223" name="Google Shape;223;p21"/>
          <p:cNvSpPr/>
          <p:nvPr/>
        </p:nvSpPr>
        <p:spPr>
          <a:xfrm>
            <a:off x="1950482" y="2773918"/>
            <a:ext cx="11886128" cy="616744"/>
          </a:xfrm>
          <a:prstGeom prst="rect">
            <a:avLst/>
          </a:prstGeom>
          <a:noFill/>
          <a:ln>
            <a:noFill/>
          </a:ln>
        </p:spPr>
        <p:txBody>
          <a:bodyPr spcFirstLastPara="1" wrap="square" lIns="0" tIns="0" rIns="0" bIns="0" anchor="t" anchorCtr="0">
            <a:noAutofit/>
          </a:bodyPr>
          <a:lstStyle/>
          <a:p>
            <a:pPr marL="0" marR="0" lvl="0" indent="0" algn="l" rtl="0">
              <a:lnSpc>
                <a:spcPct val="160000"/>
              </a:lnSpc>
              <a:spcBef>
                <a:spcPts val="0"/>
              </a:spcBef>
              <a:spcAft>
                <a:spcPts val="0"/>
              </a:spcAft>
              <a:buClr>
                <a:srgbClr val="4C4C4D"/>
              </a:buClr>
              <a:buSzPts val="1500"/>
              <a:buFont typeface="Heebo"/>
              <a:buNone/>
            </a:pPr>
            <a:r>
              <a:rPr lang="en-US" sz="1500" b="0" i="0" u="none" strike="noStrike" cap="none">
                <a:solidFill>
                  <a:srgbClr val="4C4C4D"/>
                </a:solidFill>
                <a:latin typeface="Heebo"/>
                <a:ea typeface="Heebo"/>
                <a:cs typeface="Heebo"/>
                <a:sym typeface="Heebo"/>
              </a:rPr>
              <a:t>Attacker creates a transaction that arbitrarily sets the Layer 2 state (e.g., giving themselves all L2 assets) or submits an invalid withdrawal request.</a:t>
            </a:r>
            <a:endParaRPr sz="1500" b="0" i="0" u="none" strike="noStrike" cap="none"/>
          </a:p>
        </p:txBody>
      </p:sp>
      <p:pic>
        <p:nvPicPr>
          <p:cNvPr id="224" name="Google Shape;224;p21" descr="preencoded.png"/>
          <p:cNvPicPr preferRelativeResize="0"/>
          <p:nvPr/>
        </p:nvPicPr>
        <p:blipFill rotWithShape="1">
          <a:blip r:embed="rId4">
            <a:alphaModFix/>
          </a:blip>
          <a:srcRect/>
          <a:stretch/>
        </p:blipFill>
        <p:spPr>
          <a:xfrm>
            <a:off x="793790" y="3583424"/>
            <a:ext cx="963930" cy="1419106"/>
          </a:xfrm>
          <a:prstGeom prst="rect">
            <a:avLst/>
          </a:prstGeom>
          <a:noFill/>
          <a:ln>
            <a:noFill/>
          </a:ln>
        </p:spPr>
      </p:pic>
      <p:sp>
        <p:nvSpPr>
          <p:cNvPr id="225" name="Google Shape;225;p21"/>
          <p:cNvSpPr/>
          <p:nvPr/>
        </p:nvSpPr>
        <p:spPr>
          <a:xfrm>
            <a:off x="1950482" y="3776186"/>
            <a:ext cx="2409944" cy="301228"/>
          </a:xfrm>
          <a:prstGeom prst="rect">
            <a:avLst/>
          </a:prstGeom>
          <a:noFill/>
          <a:ln>
            <a:noFill/>
          </a:ln>
        </p:spPr>
        <p:txBody>
          <a:bodyPr spcFirstLastPara="1" wrap="square" lIns="0" tIns="0" rIns="0" bIns="0" anchor="t" anchorCtr="0">
            <a:noAutofit/>
          </a:bodyPr>
          <a:lstStyle/>
          <a:p>
            <a:pPr marL="0" marR="0" lvl="0" indent="0" algn="l" rtl="0">
              <a:lnSpc>
                <a:spcPct val="127027"/>
              </a:lnSpc>
              <a:spcBef>
                <a:spcPts val="0"/>
              </a:spcBef>
              <a:spcAft>
                <a:spcPts val="0"/>
              </a:spcAft>
              <a:buClr>
                <a:srgbClr val="4C4C4D"/>
              </a:buClr>
              <a:buSzPts val="1850"/>
              <a:buFont typeface="Crimson Pro"/>
              <a:buNone/>
            </a:pPr>
            <a:r>
              <a:rPr lang="en-US" sz="1850" b="0" i="0" u="none" strike="noStrike" cap="none">
                <a:solidFill>
                  <a:srgbClr val="4C4C4D"/>
                </a:solidFill>
                <a:latin typeface="Crimson Pro"/>
                <a:ea typeface="Crimson Pro"/>
                <a:cs typeface="Crimson Pro"/>
                <a:sym typeface="Crimson Pro"/>
              </a:rPr>
              <a:t>Forge ZK Proof</a:t>
            </a:r>
            <a:endParaRPr sz="1850" b="0" i="0" u="none" strike="noStrike" cap="none"/>
          </a:p>
        </p:txBody>
      </p:sp>
      <p:sp>
        <p:nvSpPr>
          <p:cNvPr id="226" name="Google Shape;226;p21"/>
          <p:cNvSpPr/>
          <p:nvPr/>
        </p:nvSpPr>
        <p:spPr>
          <a:xfrm>
            <a:off x="1950482" y="4193024"/>
            <a:ext cx="11886128" cy="616744"/>
          </a:xfrm>
          <a:prstGeom prst="rect">
            <a:avLst/>
          </a:prstGeom>
          <a:noFill/>
          <a:ln>
            <a:noFill/>
          </a:ln>
        </p:spPr>
        <p:txBody>
          <a:bodyPr spcFirstLastPara="1" wrap="square" lIns="0" tIns="0" rIns="0" bIns="0" anchor="t" anchorCtr="0">
            <a:noAutofit/>
          </a:bodyPr>
          <a:lstStyle/>
          <a:p>
            <a:pPr marL="0" marR="0" lvl="0" indent="0" algn="l" rtl="0">
              <a:lnSpc>
                <a:spcPct val="160000"/>
              </a:lnSpc>
              <a:spcBef>
                <a:spcPts val="0"/>
              </a:spcBef>
              <a:spcAft>
                <a:spcPts val="0"/>
              </a:spcAft>
              <a:buClr>
                <a:srgbClr val="4C4C4D"/>
              </a:buClr>
              <a:buSzPts val="1500"/>
              <a:buFont typeface="Heebo"/>
              <a:buNone/>
            </a:pPr>
            <a:r>
              <a:rPr lang="en-US" sz="1500" b="0" i="0" u="none" strike="noStrike" cap="none">
                <a:solidFill>
                  <a:srgbClr val="4C4C4D"/>
                </a:solidFill>
                <a:latin typeface="Heebo"/>
                <a:ea typeface="Heebo"/>
                <a:cs typeface="Heebo"/>
                <a:sym typeface="Heebo"/>
              </a:rPr>
              <a:t>The attacker exploits the overflow bug to craft a cryptographic ZK proof that successfully passes verification, despite being based on the fraudulent state transition.</a:t>
            </a:r>
            <a:endParaRPr sz="1500" b="0" i="0" u="none" strike="noStrike" cap="none"/>
          </a:p>
        </p:txBody>
      </p:sp>
      <p:pic>
        <p:nvPicPr>
          <p:cNvPr id="227" name="Google Shape;227;p21" descr="preencoded.png"/>
          <p:cNvPicPr preferRelativeResize="0"/>
          <p:nvPr/>
        </p:nvPicPr>
        <p:blipFill rotWithShape="1">
          <a:blip r:embed="rId5">
            <a:alphaModFix/>
          </a:blip>
          <a:srcRect/>
          <a:stretch/>
        </p:blipFill>
        <p:spPr>
          <a:xfrm>
            <a:off x="793790" y="5002530"/>
            <a:ext cx="963930" cy="1156811"/>
          </a:xfrm>
          <a:prstGeom prst="rect">
            <a:avLst/>
          </a:prstGeom>
          <a:noFill/>
          <a:ln>
            <a:noFill/>
          </a:ln>
        </p:spPr>
      </p:pic>
      <p:sp>
        <p:nvSpPr>
          <p:cNvPr id="228" name="Google Shape;228;p21"/>
          <p:cNvSpPr/>
          <p:nvPr/>
        </p:nvSpPr>
        <p:spPr>
          <a:xfrm>
            <a:off x="1950482" y="5195292"/>
            <a:ext cx="2770465" cy="301228"/>
          </a:xfrm>
          <a:prstGeom prst="rect">
            <a:avLst/>
          </a:prstGeom>
          <a:noFill/>
          <a:ln>
            <a:noFill/>
          </a:ln>
        </p:spPr>
        <p:txBody>
          <a:bodyPr spcFirstLastPara="1" wrap="square" lIns="0" tIns="0" rIns="0" bIns="0" anchor="t" anchorCtr="0">
            <a:noAutofit/>
          </a:bodyPr>
          <a:lstStyle/>
          <a:p>
            <a:pPr marL="0" marR="0" lvl="0" indent="0" algn="l" rtl="0">
              <a:lnSpc>
                <a:spcPct val="127027"/>
              </a:lnSpc>
              <a:spcBef>
                <a:spcPts val="0"/>
              </a:spcBef>
              <a:spcAft>
                <a:spcPts val="0"/>
              </a:spcAft>
              <a:buClr>
                <a:srgbClr val="4C4C4D"/>
              </a:buClr>
              <a:buSzPts val="1850"/>
              <a:buFont typeface="Crimson Pro"/>
              <a:buNone/>
            </a:pPr>
            <a:r>
              <a:rPr lang="en-US" sz="1850" b="0" i="0" u="none" strike="noStrike" cap="none">
                <a:solidFill>
                  <a:srgbClr val="4C4C4D"/>
                </a:solidFill>
                <a:latin typeface="Crimson Pro"/>
                <a:ea typeface="Crimson Pro"/>
                <a:cs typeface="Crimson Pro"/>
                <a:sym typeface="Crimson Pro"/>
              </a:rPr>
              <a:t>Submission and Acceptance</a:t>
            </a:r>
            <a:endParaRPr sz="1850" b="0" i="0" u="none" strike="noStrike" cap="none"/>
          </a:p>
        </p:txBody>
      </p:sp>
      <p:sp>
        <p:nvSpPr>
          <p:cNvPr id="229" name="Google Shape;229;p21"/>
          <p:cNvSpPr/>
          <p:nvPr/>
        </p:nvSpPr>
        <p:spPr>
          <a:xfrm>
            <a:off x="1950482" y="5612130"/>
            <a:ext cx="11886128" cy="308372"/>
          </a:xfrm>
          <a:prstGeom prst="rect">
            <a:avLst/>
          </a:prstGeom>
          <a:noFill/>
          <a:ln>
            <a:noFill/>
          </a:ln>
        </p:spPr>
        <p:txBody>
          <a:bodyPr spcFirstLastPara="1" wrap="square" lIns="0" tIns="0" rIns="0" bIns="0" anchor="t" anchorCtr="0">
            <a:noAutofit/>
          </a:bodyPr>
          <a:lstStyle/>
          <a:p>
            <a:pPr marL="0" marR="0" lvl="0" indent="0" algn="l" rtl="0">
              <a:lnSpc>
                <a:spcPct val="160000"/>
              </a:lnSpc>
              <a:spcBef>
                <a:spcPts val="0"/>
              </a:spcBef>
              <a:spcAft>
                <a:spcPts val="0"/>
              </a:spcAft>
              <a:buClr>
                <a:srgbClr val="4C4C4D"/>
              </a:buClr>
              <a:buSzPts val="1500"/>
              <a:buFont typeface="Heebo"/>
              <a:buNone/>
            </a:pPr>
            <a:r>
              <a:rPr lang="en-US" sz="1500" b="0" i="0" u="none" strike="noStrike" cap="none">
                <a:solidFill>
                  <a:srgbClr val="4C4C4D"/>
                </a:solidFill>
                <a:latin typeface="Heebo"/>
                <a:ea typeface="Heebo"/>
                <a:cs typeface="Heebo"/>
                <a:sym typeface="Heebo"/>
              </a:rPr>
              <a:t>The forged proof is submitted by the aggregator to the Ethereum Bridge contract.</a:t>
            </a:r>
            <a:endParaRPr sz="1500" b="0" i="0" u="none" strike="noStrike" cap="none"/>
          </a:p>
        </p:txBody>
      </p:sp>
      <p:pic>
        <p:nvPicPr>
          <p:cNvPr id="230" name="Google Shape;230;p21" descr="preencoded.png"/>
          <p:cNvPicPr preferRelativeResize="0"/>
          <p:nvPr/>
        </p:nvPicPr>
        <p:blipFill rotWithShape="1">
          <a:blip r:embed="rId6">
            <a:alphaModFix/>
          </a:blip>
          <a:srcRect/>
          <a:stretch/>
        </p:blipFill>
        <p:spPr>
          <a:xfrm>
            <a:off x="793790" y="6159341"/>
            <a:ext cx="963930" cy="1419106"/>
          </a:xfrm>
          <a:prstGeom prst="rect">
            <a:avLst/>
          </a:prstGeom>
          <a:noFill/>
          <a:ln>
            <a:noFill/>
          </a:ln>
        </p:spPr>
      </p:pic>
      <p:sp>
        <p:nvSpPr>
          <p:cNvPr id="231" name="Google Shape;231;p21"/>
          <p:cNvSpPr/>
          <p:nvPr/>
        </p:nvSpPr>
        <p:spPr>
          <a:xfrm>
            <a:off x="1950482" y="6352103"/>
            <a:ext cx="2409944" cy="301228"/>
          </a:xfrm>
          <a:prstGeom prst="rect">
            <a:avLst/>
          </a:prstGeom>
          <a:noFill/>
          <a:ln>
            <a:noFill/>
          </a:ln>
        </p:spPr>
        <p:txBody>
          <a:bodyPr spcFirstLastPara="1" wrap="square" lIns="0" tIns="0" rIns="0" bIns="0" anchor="t" anchorCtr="0">
            <a:noAutofit/>
          </a:bodyPr>
          <a:lstStyle/>
          <a:p>
            <a:pPr marL="0" marR="0" lvl="0" indent="0" algn="l" rtl="0">
              <a:lnSpc>
                <a:spcPct val="127027"/>
              </a:lnSpc>
              <a:spcBef>
                <a:spcPts val="0"/>
              </a:spcBef>
              <a:spcAft>
                <a:spcPts val="0"/>
              </a:spcAft>
              <a:buClr>
                <a:srgbClr val="4C4C4D"/>
              </a:buClr>
              <a:buSzPts val="1850"/>
              <a:buFont typeface="Crimson Pro"/>
              <a:buNone/>
            </a:pPr>
            <a:r>
              <a:rPr lang="en-US" sz="1850" b="0" i="0" u="none" strike="noStrike" cap="none">
                <a:solidFill>
                  <a:srgbClr val="4C4C4D"/>
                </a:solidFill>
                <a:latin typeface="Crimson Pro"/>
                <a:ea typeface="Crimson Pro"/>
                <a:cs typeface="Crimson Pro"/>
                <a:sym typeface="Crimson Pro"/>
              </a:rPr>
              <a:t>Arbitrary State Change</a:t>
            </a:r>
            <a:endParaRPr sz="1850" b="0" i="0" u="none" strike="noStrike" cap="none"/>
          </a:p>
        </p:txBody>
      </p:sp>
      <p:sp>
        <p:nvSpPr>
          <p:cNvPr id="232" name="Google Shape;232;p21"/>
          <p:cNvSpPr/>
          <p:nvPr/>
        </p:nvSpPr>
        <p:spPr>
          <a:xfrm>
            <a:off x="1950482" y="6768941"/>
            <a:ext cx="11886128" cy="616744"/>
          </a:xfrm>
          <a:prstGeom prst="rect">
            <a:avLst/>
          </a:prstGeom>
          <a:noFill/>
          <a:ln>
            <a:noFill/>
          </a:ln>
        </p:spPr>
        <p:txBody>
          <a:bodyPr spcFirstLastPara="1" wrap="square" lIns="0" tIns="0" rIns="0" bIns="0" anchor="t" anchorCtr="0">
            <a:noAutofit/>
          </a:bodyPr>
          <a:lstStyle/>
          <a:p>
            <a:pPr marL="0" marR="0" lvl="0" indent="0" algn="l" rtl="0">
              <a:lnSpc>
                <a:spcPct val="160000"/>
              </a:lnSpc>
              <a:spcBef>
                <a:spcPts val="0"/>
              </a:spcBef>
              <a:spcAft>
                <a:spcPts val="0"/>
              </a:spcAft>
              <a:buClr>
                <a:srgbClr val="4C4C4D"/>
              </a:buClr>
              <a:buSzPts val="1500"/>
              <a:buFont typeface="Heebo"/>
              <a:buNone/>
            </a:pPr>
            <a:r>
              <a:rPr lang="en-US" sz="1500" b="0" i="0" u="none" strike="noStrike" cap="none">
                <a:solidFill>
                  <a:srgbClr val="4C4C4D"/>
                </a:solidFill>
                <a:latin typeface="Heebo"/>
                <a:ea typeface="Heebo"/>
                <a:cs typeface="Heebo"/>
                <a:sym typeface="Heebo"/>
              </a:rPr>
              <a:t>Since the proof is mathematically sound to the verifier, the L1 contract accepts the malicious state, allowing the attacker to drain all assets or corrupt the L2 chain.</a:t>
            </a:r>
            <a:endParaRPr sz="1500" b="0" i="0" u="none" strike="noStrike" cap="none"/>
          </a:p>
        </p:txBody>
      </p:sp>
      <p:pic>
        <p:nvPicPr>
          <p:cNvPr id="233" name="Google Shape;233;p21"/>
          <p:cNvPicPr preferRelativeResize="0"/>
          <p:nvPr/>
        </p:nvPicPr>
        <p:blipFill>
          <a:blip r:embed="rId7">
            <a:alphaModFix/>
          </a:blip>
          <a:stretch>
            <a:fillRect/>
          </a:stretch>
        </p:blipFill>
        <p:spPr>
          <a:xfrm>
            <a:off x="12573000" y="7524750"/>
            <a:ext cx="2057400" cy="70485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1998</Words>
  <Application>Microsoft Office PowerPoint</Application>
  <PresentationFormat>Custom</PresentationFormat>
  <Paragraphs>187</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Crimson Pro</vt:lpstr>
      <vt:lpstr>Arial</vt:lpstr>
      <vt:lpstr>Heebo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Aaryan Sharma</cp:lastModifiedBy>
  <cp:revision>1</cp:revision>
  <dcterms:modified xsi:type="dcterms:W3CDTF">2025-11-02T17:47:13Z</dcterms:modified>
</cp:coreProperties>
</file>